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80" r:id="rId3"/>
    <p:sldId id="281" r:id="rId4"/>
    <p:sldId id="282" r:id="rId5"/>
    <p:sldId id="293" r:id="rId6"/>
    <p:sldId id="283" r:id="rId7"/>
    <p:sldId id="292" r:id="rId8"/>
    <p:sldId id="277" r:id="rId9"/>
    <p:sldId id="288" r:id="rId10"/>
    <p:sldId id="289" r:id="rId11"/>
    <p:sldId id="291" r:id="rId12"/>
    <p:sldId id="278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0" h="1905000" prst="coolSlant"/>
            </a:sp3d>
          </c:spPr>
          <c:dPt>
            <c:idx val="0"/>
            <c:bubble3D val="0"/>
            <c:spPr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b="100000"/>
                </a:path>
              </a:gradFill>
              <a:scene3d>
                <a:camera prst="orthographicFront"/>
                <a:lightRig rig="threePt" dir="t"/>
              </a:scene3d>
              <a:sp3d>
                <a:bevelT w="1905000" h="1905000" prst="coolSlant"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scene3d>
                <a:camera prst="orthographicFront"/>
                <a:lightRig rig="threePt" dir="t"/>
              </a:scene3d>
              <a:sp3d>
                <a:bevelT w="1905000" h="1905000" prst="coolSlant"/>
              </a:sp3d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905000" h="1905000" prst="coolSlant"/>
              </a:sp3d>
            </c:spPr>
          </c:dPt>
          <c:dPt>
            <c:idx val="3"/>
            <c:bubble3D val="0"/>
            <c:explosion val="20"/>
            <c:spPr>
              <a:gradFill flip="none" rotWithShape="1">
                <a:gsLst>
                  <a:gs pos="0">
                    <a:srgbClr val="2A9B18">
                      <a:lumMod val="71000"/>
                    </a:srgbClr>
                  </a:gs>
                  <a:gs pos="100000">
                    <a:srgbClr val="2A9B18"/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 w="1905000" h="1905000" prst="coolSlant"/>
              </a:sp3d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0D65AC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scene3d>
                <a:camera prst="orthographicFront"/>
                <a:lightRig rig="threePt" dir="t"/>
              </a:scene3d>
              <a:sp3d>
                <a:bevelT w="1905000" h="1905000" prst="coolSlant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743274278215222"/>
                  <c:y val="-0.200280019685039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165100" prst="coolSlant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7365A-536B-4545-9764-172D5FC29168}" type="datetimeFigureOut">
              <a:rPr lang="es-MX" smtClean="0"/>
              <a:t>16/04/2016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8434-D6E7-4C38-AF85-B8E2C1D484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81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38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948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428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BDD-F829-4625-A009-624C00639562}" type="datetimeFigureOut">
              <a:rPr lang="es-MX" smtClean="0"/>
              <a:t>16/04/2016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A69E-1B0B-4114-8D57-29086932A6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46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BDD-F829-4625-A009-624C00639562}" type="datetimeFigureOut">
              <a:rPr lang="es-MX" smtClean="0"/>
              <a:t>16/04/2016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A69E-1B0B-4114-8D57-29086932A6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479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BDD-F829-4625-A009-624C00639562}" type="datetimeFigureOut">
              <a:rPr lang="es-MX" smtClean="0"/>
              <a:t>16/04/2016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A69E-1B0B-4114-8D57-29086932A6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69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5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BDD-F829-4625-A009-624C00639562}" type="datetimeFigureOut">
              <a:rPr lang="es-MX" smtClean="0"/>
              <a:t>16/04/2016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A69E-1B0B-4114-8D57-29086932A6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36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BDD-F829-4625-A009-624C00639562}" type="datetimeFigureOut">
              <a:rPr lang="es-MX" smtClean="0"/>
              <a:t>16/04/2016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A69E-1B0B-4114-8D57-29086932A6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34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BDD-F829-4625-A009-624C00639562}" type="datetimeFigureOut">
              <a:rPr lang="es-MX" smtClean="0"/>
              <a:t>16/04/2016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A69E-1B0B-4114-8D57-29086932A6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7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BDD-F829-4625-A009-624C00639562}" type="datetimeFigureOut">
              <a:rPr lang="es-MX" smtClean="0"/>
              <a:t>16/04/2016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A69E-1B0B-4114-8D57-29086932A6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480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BDD-F829-4625-A009-624C00639562}" type="datetimeFigureOut">
              <a:rPr lang="es-MX" smtClean="0"/>
              <a:t>16/04/2016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A69E-1B0B-4114-8D57-29086932A6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70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BDD-F829-4625-A009-624C00639562}" type="datetimeFigureOut">
              <a:rPr lang="es-MX" smtClean="0"/>
              <a:t>16/04/2016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A69E-1B0B-4114-8D57-29086932A6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03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BDD-F829-4625-A009-624C00639562}" type="datetimeFigureOut">
              <a:rPr lang="es-MX" smtClean="0"/>
              <a:t>16/04/2016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A69E-1B0B-4114-8D57-29086932A6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233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BDD-F829-4625-A009-624C00639562}" type="datetimeFigureOut">
              <a:rPr lang="es-MX" smtClean="0"/>
              <a:t>16/04/2016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A69E-1B0B-4114-8D57-29086932A6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49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A2BDD-F829-4625-A009-624C00639562}" type="datetimeFigureOut">
              <a:rPr lang="es-MX" smtClean="0"/>
              <a:t>16/04/2016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9A69E-1B0B-4114-8D57-29086932A6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875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99" y="2194853"/>
            <a:ext cx="2520280" cy="1399212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2759000" y="4066642"/>
            <a:ext cx="7451420" cy="65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s-ES" sz="2800" noProof="1">
                <a:solidFill>
                  <a:schemeClr val="bg2">
                    <a:lumMod val="50000"/>
                  </a:schemeClr>
                </a:solidFill>
                <a:latin typeface="Aleo Regular"/>
              </a:rPr>
              <a:t>iLow Polímero Conductor de Electricidad</a:t>
            </a: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88" y="379443"/>
            <a:ext cx="2067590" cy="964145"/>
          </a:xfrm>
          <a:prstGeom prst="rect">
            <a:avLst/>
          </a:prstGeom>
        </p:spPr>
      </p:pic>
      <p:grpSp>
        <p:nvGrpSpPr>
          <p:cNvPr id="76" name="Grupo 75"/>
          <p:cNvGrpSpPr/>
          <p:nvPr/>
        </p:nvGrpSpPr>
        <p:grpSpPr>
          <a:xfrm>
            <a:off x="-206061" y="5551844"/>
            <a:ext cx="4077449" cy="931811"/>
            <a:chOff x="2400647" y="4666180"/>
            <a:chExt cx="3173785" cy="931811"/>
          </a:xfrm>
        </p:grpSpPr>
        <p:sp>
          <p:nvSpPr>
            <p:cNvPr id="56" name="AutoShape 20"/>
            <p:cNvSpPr>
              <a:spLocks/>
            </p:cNvSpPr>
            <p:nvPr/>
          </p:nvSpPr>
          <p:spPr bwMode="auto">
            <a:xfrm>
              <a:off x="2400647" y="4666180"/>
              <a:ext cx="3166980" cy="381000"/>
            </a:xfrm>
            <a:custGeom>
              <a:avLst/>
              <a:gdLst>
                <a:gd name="T0" fmla="*/ 2514600 w 21600"/>
                <a:gd name="T1" fmla="*/ 381000 h 21600"/>
                <a:gd name="T2" fmla="*/ 2514600 w 21600"/>
                <a:gd name="T3" fmla="*/ 381000 h 21600"/>
                <a:gd name="T4" fmla="*/ 2514600 w 21600"/>
                <a:gd name="T5" fmla="*/ 381000 h 21600"/>
                <a:gd name="T6" fmla="*/ 2514600 w 21600"/>
                <a:gd name="T7" fmla="*/ 3810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r" eaLnBrk="1"/>
              <a:r>
                <a:rPr lang="en-US" sz="2700" dirty="0">
                  <a:solidFill>
                    <a:schemeClr val="bg2">
                      <a:lumMod val="50000"/>
                    </a:schemeClr>
                  </a:solidFill>
                  <a:latin typeface="Aleo Regular"/>
                  <a:ea typeface="Aleo Regular" charset="0"/>
                  <a:cs typeface="Aleo Regular" charset="0"/>
                  <a:sym typeface="Aleo Regular" charset="0"/>
                </a:rPr>
                <a:t>Salucita Román | CEO</a:t>
              </a:r>
              <a:endParaRPr lang="en-US" sz="2700" dirty="0">
                <a:solidFill>
                  <a:schemeClr val="bg2">
                    <a:lumMod val="50000"/>
                  </a:schemeClr>
                </a:solidFill>
                <a:latin typeface="Aleo Regular"/>
              </a:endParaRPr>
            </a:p>
          </p:txBody>
        </p:sp>
        <p:sp>
          <p:nvSpPr>
            <p:cNvPr id="57" name="AutoShape 20"/>
            <p:cNvSpPr>
              <a:spLocks/>
            </p:cNvSpPr>
            <p:nvPr/>
          </p:nvSpPr>
          <p:spPr bwMode="auto">
            <a:xfrm>
              <a:off x="2568072" y="5216991"/>
              <a:ext cx="3006360" cy="381000"/>
            </a:xfrm>
            <a:custGeom>
              <a:avLst/>
              <a:gdLst>
                <a:gd name="T0" fmla="*/ 2514600 w 21600"/>
                <a:gd name="T1" fmla="*/ 381000 h 21600"/>
                <a:gd name="T2" fmla="*/ 2514600 w 21600"/>
                <a:gd name="T3" fmla="*/ 381000 h 21600"/>
                <a:gd name="T4" fmla="*/ 2514600 w 21600"/>
                <a:gd name="T5" fmla="*/ 381000 h 21600"/>
                <a:gd name="T6" fmla="*/ 2514600 w 21600"/>
                <a:gd name="T7" fmla="*/ 3810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r" eaLnBrk="1"/>
              <a:r>
                <a:rPr lang="en-US" sz="2700" dirty="0">
                  <a:solidFill>
                    <a:schemeClr val="bg2">
                      <a:lumMod val="50000"/>
                    </a:schemeClr>
                  </a:solidFill>
                  <a:latin typeface="Aleo Regular"/>
                  <a:ea typeface="Aleo Regular" charset="0"/>
                  <a:cs typeface="Aleo Regular" charset="0"/>
                  <a:sym typeface="Aleo Regular" charset="0"/>
                </a:rPr>
                <a:t>José Villanueva | COO</a:t>
              </a:r>
              <a:endParaRPr lang="en-US" sz="2700" dirty="0">
                <a:solidFill>
                  <a:schemeClr val="bg2">
                    <a:lumMod val="50000"/>
                  </a:schemeClr>
                </a:solidFill>
                <a:latin typeface="Aleo Regular"/>
              </a:endParaRPr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5776554" y="5493450"/>
            <a:ext cx="6046251" cy="998324"/>
            <a:chOff x="1262954" y="4484232"/>
            <a:chExt cx="4961898" cy="969505"/>
          </a:xfrm>
        </p:grpSpPr>
        <p:sp>
          <p:nvSpPr>
            <p:cNvPr id="78" name="AutoShape 20"/>
            <p:cNvSpPr>
              <a:spLocks/>
            </p:cNvSpPr>
            <p:nvPr/>
          </p:nvSpPr>
          <p:spPr bwMode="auto">
            <a:xfrm>
              <a:off x="1262954" y="4484232"/>
              <a:ext cx="4961898" cy="381000"/>
            </a:xfrm>
            <a:custGeom>
              <a:avLst/>
              <a:gdLst>
                <a:gd name="T0" fmla="*/ 2514600 w 21600"/>
                <a:gd name="T1" fmla="*/ 381000 h 21600"/>
                <a:gd name="T2" fmla="*/ 2514600 w 21600"/>
                <a:gd name="T3" fmla="*/ 381000 h 21600"/>
                <a:gd name="T4" fmla="*/ 2514600 w 21600"/>
                <a:gd name="T5" fmla="*/ 381000 h 21600"/>
                <a:gd name="T6" fmla="*/ 2514600 w 21600"/>
                <a:gd name="T7" fmla="*/ 3810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r" eaLnBrk="1"/>
              <a:r>
                <a:rPr lang="en-US" sz="2700" dirty="0" err="1">
                  <a:solidFill>
                    <a:schemeClr val="bg2">
                      <a:lumMod val="50000"/>
                    </a:schemeClr>
                  </a:solidFill>
                  <a:latin typeface="Aleo Regular"/>
                  <a:ea typeface="Aleo Regular" charset="0"/>
                  <a:cs typeface="Aleo Regular" charset="0"/>
                  <a:sym typeface="Aleo Regular" charset="0"/>
                </a:rPr>
                <a:t>Ing</a:t>
              </a:r>
              <a:r>
                <a:rPr lang="en-US" sz="2700" dirty="0">
                  <a:solidFill>
                    <a:schemeClr val="bg2">
                      <a:lumMod val="50000"/>
                    </a:schemeClr>
                  </a:solidFill>
                  <a:latin typeface="Aleo Regular"/>
                  <a:ea typeface="Aleo Regular" charset="0"/>
                  <a:cs typeface="Aleo Regular" charset="0"/>
                  <a:sym typeface="Aleo Regular" charset="0"/>
                </a:rPr>
                <a:t>. Francisco A. Lopez | Mentor</a:t>
              </a:r>
              <a:endParaRPr lang="en-US" sz="2700" dirty="0">
                <a:solidFill>
                  <a:schemeClr val="bg2">
                    <a:lumMod val="50000"/>
                  </a:schemeClr>
                </a:solidFill>
                <a:latin typeface="Aleo Regular"/>
              </a:endParaRPr>
            </a:p>
          </p:txBody>
        </p:sp>
        <p:sp>
          <p:nvSpPr>
            <p:cNvPr id="79" name="AutoShape 20"/>
            <p:cNvSpPr>
              <a:spLocks/>
            </p:cNvSpPr>
            <p:nvPr/>
          </p:nvSpPr>
          <p:spPr bwMode="auto">
            <a:xfrm>
              <a:off x="1563364" y="5072737"/>
              <a:ext cx="3750377" cy="381000"/>
            </a:xfrm>
            <a:custGeom>
              <a:avLst/>
              <a:gdLst>
                <a:gd name="T0" fmla="*/ 2514600 w 21600"/>
                <a:gd name="T1" fmla="*/ 381000 h 21600"/>
                <a:gd name="T2" fmla="*/ 2514600 w 21600"/>
                <a:gd name="T3" fmla="*/ 381000 h 21600"/>
                <a:gd name="T4" fmla="*/ 2514600 w 21600"/>
                <a:gd name="T5" fmla="*/ 381000 h 21600"/>
                <a:gd name="T6" fmla="*/ 2514600 w 21600"/>
                <a:gd name="T7" fmla="*/ 3810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r" eaLnBrk="1"/>
              <a:r>
                <a:rPr lang="en-US" sz="2700" dirty="0" err="1">
                  <a:solidFill>
                    <a:schemeClr val="bg2">
                      <a:lumMod val="50000"/>
                    </a:schemeClr>
                  </a:solidFill>
                  <a:latin typeface="Aleo Regular"/>
                  <a:ea typeface="Aleo Regular" charset="0"/>
                  <a:cs typeface="Aleo Regular" charset="0"/>
                  <a:sym typeface="Aleo Regular" charset="0"/>
                </a:rPr>
                <a:t>Lic</a:t>
              </a:r>
              <a:r>
                <a:rPr lang="en-US" sz="2700" dirty="0">
                  <a:solidFill>
                    <a:schemeClr val="bg2">
                      <a:lumMod val="50000"/>
                    </a:schemeClr>
                  </a:solidFill>
                  <a:latin typeface="Aleo Regular"/>
                  <a:ea typeface="Aleo Regular" charset="0"/>
                  <a:cs typeface="Aleo Regular" charset="0"/>
                  <a:sym typeface="Aleo Regular" charset="0"/>
                </a:rPr>
                <a:t>. Tulia Castillo | Couch</a:t>
              </a:r>
              <a:endParaRPr lang="en-US" sz="2700" dirty="0">
                <a:solidFill>
                  <a:schemeClr val="bg2">
                    <a:lumMod val="50000"/>
                  </a:schemeClr>
                </a:solidFill>
                <a:latin typeface="Aleo Regular"/>
              </a:endParaRPr>
            </a:p>
          </p:txBody>
        </p:sp>
      </p:grpSp>
      <p:pic>
        <p:nvPicPr>
          <p:cNvPr id="2050" name="Picture 2" descr="http://ingenioemprendedor.mx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2" y="213892"/>
            <a:ext cx="3400023" cy="12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150406" y="1369093"/>
            <a:ext cx="58911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>
                <a:solidFill>
                  <a:srgbClr val="00B0F0"/>
                </a:solidFill>
                <a:latin typeface="Aleo Regular"/>
              </a:rPr>
              <a:t>Capital necesario para 6 meses y en que se invertirá: </a:t>
            </a:r>
          </a:p>
          <a:p>
            <a:endParaRPr lang="es-ES" dirty="0">
              <a:solidFill>
                <a:schemeClr val="accent1"/>
              </a:solidFill>
              <a:latin typeface="Aleo Regular"/>
            </a:endParaRPr>
          </a:p>
          <a:p>
            <a:pPr algn="ctr"/>
            <a:r>
              <a:rPr lang="es-ES" b="1" dirty="0">
                <a:latin typeface="Aleo Regular"/>
              </a:rPr>
              <a:t>$</a:t>
            </a:r>
            <a:r>
              <a:rPr lang="es-ES" dirty="0">
                <a:latin typeface="Aleo Regular"/>
              </a:rPr>
              <a:t>946.255</a:t>
            </a:r>
            <a:r>
              <a:rPr lang="es-ES" b="1" dirty="0">
                <a:latin typeface="Aleo Regular"/>
              </a:rPr>
              <a:t> prototipo final</a:t>
            </a:r>
          </a:p>
          <a:p>
            <a:endParaRPr lang="es-ES" dirty="0">
              <a:latin typeface="Aleo Regular"/>
            </a:endParaRPr>
          </a:p>
          <a:p>
            <a:r>
              <a:rPr lang="es-ES" dirty="0">
                <a:solidFill>
                  <a:srgbClr val="00B0F0"/>
                </a:solidFill>
                <a:latin typeface="Aleo Regular"/>
              </a:rPr>
              <a:t>Investigación y desarrollo 45% :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latin typeface="Aleo Regular"/>
              </a:rPr>
              <a:t>Desarrollo del material conductor 5%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latin typeface="Aleo Regular"/>
              </a:rPr>
              <a:t>Pruebas de laboratorios 30%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latin typeface="Aleo Regular"/>
              </a:rPr>
              <a:t>Diseño de procesos 10%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leo Regular"/>
            </a:endParaRPr>
          </a:p>
          <a:p>
            <a:r>
              <a:rPr lang="es-ES" dirty="0">
                <a:solidFill>
                  <a:srgbClr val="00B0F0"/>
                </a:solidFill>
                <a:latin typeface="Aleo Regular"/>
              </a:rPr>
              <a:t>Gastos Administrativos y Sueldos 35%: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latin typeface="Aleo Regular"/>
              </a:rPr>
              <a:t>Sueldo 25%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latin typeface="Aleo Regular"/>
              </a:rPr>
              <a:t>Viáticos 15% </a:t>
            </a:r>
          </a:p>
          <a:p>
            <a:endParaRPr lang="es-ES" dirty="0">
              <a:latin typeface="Aleo Regular"/>
            </a:endParaRPr>
          </a:p>
          <a:p>
            <a:endParaRPr lang="es-ES" dirty="0"/>
          </a:p>
          <a:p>
            <a:r>
              <a:rPr lang="es-ES" dirty="0"/>
              <a:t>	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768960" y="476827"/>
            <a:ext cx="7148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Aleo Regular"/>
                <a:sym typeface="Aleo Regular" charset="0"/>
              </a:rPr>
              <a:t>Capital </a:t>
            </a:r>
            <a:r>
              <a:rPr lang="es-MX" sz="2800" b="1" dirty="0" smtClean="0">
                <a:solidFill>
                  <a:srgbClr val="00B0F0"/>
                </a:solidFill>
                <a:latin typeface="Aleo Regular"/>
                <a:sym typeface="Aleo Regular" charset="0"/>
              </a:rPr>
              <a:t>requerido</a:t>
            </a:r>
            <a:endParaRPr lang="es-MX" sz="2800" dirty="0">
              <a:solidFill>
                <a:srgbClr val="00B0F0"/>
              </a:solidFill>
              <a:latin typeface="Aleo Regular"/>
            </a:endParaRPr>
          </a:p>
        </p:txBody>
      </p:sp>
      <p:cxnSp>
        <p:nvCxnSpPr>
          <p:cNvPr id="14" name="Straight Connector 5"/>
          <p:cNvCxnSpPr/>
          <p:nvPr/>
        </p:nvCxnSpPr>
        <p:spPr>
          <a:xfrm>
            <a:off x="4669036" y="1122756"/>
            <a:ext cx="330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5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72007" y="657965"/>
            <a:ext cx="3685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latin typeface="Aleo Regular"/>
                <a:sym typeface="Aleo Regular" charset="0"/>
              </a:rPr>
              <a:t>Status </a:t>
            </a:r>
            <a:r>
              <a:rPr lang="es-MX" sz="2800" b="1" dirty="0" smtClean="0">
                <a:solidFill>
                  <a:srgbClr val="00B0F0"/>
                </a:solidFill>
                <a:latin typeface="Aleo Regular"/>
                <a:sym typeface="Aleo Regular" charset="0"/>
              </a:rPr>
              <a:t>del proyecto</a:t>
            </a:r>
            <a:endParaRPr lang="es-MX" sz="2800" dirty="0">
              <a:solidFill>
                <a:srgbClr val="00B0F0"/>
              </a:solidFill>
              <a:latin typeface="Aleo Regular"/>
            </a:endParaRPr>
          </a:p>
        </p:txBody>
      </p:sp>
      <p:pic>
        <p:nvPicPr>
          <p:cNvPr id="1028" name="Picture 4" descr="http://www.viakable.com/images/logo-60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68" y="5382995"/>
            <a:ext cx="2338417" cy="7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nfree.com.mx/img/clientes/prett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82" y="3735065"/>
            <a:ext cx="2703416" cy="4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0" y="397459"/>
            <a:ext cx="2026831" cy="125680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66221" y="2322350"/>
            <a:ext cx="267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Aliados estratégicos</a:t>
            </a:r>
            <a:endParaRPr lang="es-MX" dirty="0">
              <a:solidFill>
                <a:schemeClr val="bg2">
                  <a:lumMod val="50000"/>
                </a:schemeClr>
              </a:solidFill>
              <a:latin typeface="Aleo Regular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2820" y="4790513"/>
            <a:ext cx="267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Incubadora.</a:t>
            </a:r>
            <a:endParaRPr lang="es-MX" dirty="0">
              <a:solidFill>
                <a:schemeClr val="bg2">
                  <a:lumMod val="50000"/>
                </a:schemeClr>
              </a:solidFill>
              <a:latin typeface="Aleo Regular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485082" y="1709032"/>
            <a:ext cx="2673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Conversaciones con</a:t>
            </a:r>
          </a:p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Incubadora internacional</a:t>
            </a:r>
            <a:endParaRPr lang="es-MX" dirty="0">
              <a:solidFill>
                <a:schemeClr val="bg2">
                  <a:lumMod val="50000"/>
                </a:schemeClr>
              </a:solidFill>
              <a:latin typeface="Aleo Regular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437715" y="3207535"/>
            <a:ext cx="2673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Empresa Alemana, validación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de mercado y</a:t>
            </a:r>
          </a:p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Conversaciones con empresas interesadas en el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proyecto.</a:t>
            </a:r>
            <a:endParaRPr lang="es-MX" dirty="0">
              <a:solidFill>
                <a:schemeClr val="bg2">
                  <a:lumMod val="50000"/>
                </a:schemeClr>
              </a:solidFill>
              <a:latin typeface="Aleo Regular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9437715" y="1510036"/>
            <a:ext cx="0" cy="112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149377" y="2242974"/>
            <a:ext cx="0" cy="3522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522203" y="2242974"/>
            <a:ext cx="0" cy="3522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static.wixstatic.com/media/df08e0_7a0f44b4062b4241802b25b6ae2dfe07.png_srz_338_122_85_22_0.50_1.20_0.00_png_sr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82" y="1574974"/>
            <a:ext cx="2929484" cy="10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tartupnations.org/wp-content/uploads/2015/09/ila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7" y="2968681"/>
            <a:ext cx="2100831" cy="16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5"/>
          <p:cNvCxnSpPr/>
          <p:nvPr/>
        </p:nvCxnSpPr>
        <p:spPr>
          <a:xfrm>
            <a:off x="4147275" y="1184542"/>
            <a:ext cx="4394962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9422691" y="3246537"/>
            <a:ext cx="0" cy="112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9422688" y="5281405"/>
            <a:ext cx="0" cy="112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5847008" y="1854558"/>
            <a:ext cx="7759" cy="4365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3387252" y="1886533"/>
            <a:ext cx="267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Alcance Internacional</a:t>
            </a:r>
            <a:endParaRPr lang="es-MX" dirty="0">
              <a:solidFill>
                <a:schemeClr val="bg2">
                  <a:lumMod val="50000"/>
                </a:schemeClr>
              </a:solidFill>
              <a:latin typeface="Aleo Regular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796770" y="5739564"/>
            <a:ext cx="267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Alcance Nacional</a:t>
            </a:r>
            <a:endParaRPr lang="es-MX" dirty="0">
              <a:solidFill>
                <a:schemeClr val="bg2">
                  <a:lumMod val="50000"/>
                </a:schemeClr>
              </a:solidFill>
              <a:latin typeface="Aleo Regular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385104" y="3738941"/>
            <a:ext cx="267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Alcance Internacional</a:t>
            </a:r>
            <a:endParaRPr lang="es-MX" dirty="0">
              <a:solidFill>
                <a:schemeClr val="bg2">
                  <a:lumMod val="50000"/>
                </a:schemeClr>
              </a:solidFill>
              <a:latin typeface="Aleo Regular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9590115" y="5047067"/>
            <a:ext cx="2673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Empresa Mexicana con alcance internacional, validación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de mercado y</a:t>
            </a:r>
          </a:p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Conversaciones con empresas interesadas en el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proyecto.</a:t>
            </a:r>
            <a:endParaRPr lang="es-MX" dirty="0">
              <a:solidFill>
                <a:schemeClr val="bg2">
                  <a:lumMod val="50000"/>
                </a:schemeClr>
              </a:solidFill>
              <a:latin typeface="Ale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59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"/>
          <p:cNvSpPr txBox="1">
            <a:spLocks/>
          </p:cNvSpPr>
          <p:nvPr/>
        </p:nvSpPr>
        <p:spPr>
          <a:xfrm>
            <a:off x="0" y="0"/>
            <a:ext cx="12192000" cy="4248444"/>
          </a:xfrm>
          <a:prstGeom prst="rect">
            <a:avLst/>
          </a:prstGeom>
          <a:solidFill>
            <a:srgbClr val="33CCFF">
              <a:alpha val="73330"/>
            </a:srgbClr>
          </a:solidFill>
        </p:spPr>
        <p:txBody>
          <a:bodyPr vert="horz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3114760" y="849922"/>
            <a:ext cx="2110154" cy="223090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Elipse 3"/>
          <p:cNvSpPr/>
          <p:nvPr/>
        </p:nvSpPr>
        <p:spPr>
          <a:xfrm>
            <a:off x="7523871" y="849922"/>
            <a:ext cx="2070296" cy="212422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7423099" y="3188091"/>
            <a:ext cx="227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noProof="1">
                <a:solidFill>
                  <a:srgbClr val="00B0F0"/>
                </a:solidFill>
              </a:rPr>
              <a:t> </a:t>
            </a:r>
            <a:r>
              <a:rPr lang="es-ES" noProof="1">
                <a:solidFill>
                  <a:schemeClr val="bg1"/>
                </a:solidFill>
              </a:rPr>
              <a:t>Salucita Román | </a:t>
            </a:r>
            <a:r>
              <a:rPr lang="es-ES" noProof="1" smtClean="0">
                <a:solidFill>
                  <a:schemeClr val="bg1"/>
                </a:solidFill>
              </a:rPr>
              <a:t>CEO</a:t>
            </a:r>
          </a:p>
          <a:p>
            <a:pPr algn="ctr"/>
            <a:r>
              <a:rPr lang="es-ES" noProof="1" smtClean="0">
                <a:solidFill>
                  <a:schemeClr val="bg1"/>
                </a:solidFill>
              </a:rPr>
              <a:t>Ing. Bioquímica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26080" y="3265854"/>
            <a:ext cx="2298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noProof="1">
                <a:solidFill>
                  <a:schemeClr val="bg1"/>
                </a:solidFill>
              </a:rPr>
              <a:t> José Villanueva | </a:t>
            </a:r>
            <a:r>
              <a:rPr lang="es-ES" noProof="1" smtClean="0">
                <a:solidFill>
                  <a:schemeClr val="bg1"/>
                </a:solidFill>
              </a:rPr>
              <a:t>COO</a:t>
            </a:r>
          </a:p>
          <a:p>
            <a:pPr algn="ctr"/>
            <a:r>
              <a:rPr lang="es-ES" noProof="1" smtClean="0">
                <a:solidFill>
                  <a:schemeClr val="bg1"/>
                </a:solidFill>
              </a:rPr>
              <a:t>Ing Bioquímico</a:t>
            </a:r>
            <a:endParaRPr lang="es-ES" noProof="1">
              <a:solidFill>
                <a:schemeClr val="bg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12325" y="4433474"/>
            <a:ext cx="2840060" cy="630303"/>
            <a:chOff x="4824966" y="1496447"/>
            <a:chExt cx="2840060" cy="630303"/>
          </a:xfrm>
        </p:grpSpPr>
        <p:sp>
          <p:nvSpPr>
            <p:cNvPr id="8" name="AutoShape 4"/>
            <p:cNvSpPr>
              <a:spLocks/>
            </p:cNvSpPr>
            <p:nvPr/>
          </p:nvSpPr>
          <p:spPr bwMode="auto">
            <a:xfrm>
              <a:off x="5552319" y="1886662"/>
              <a:ext cx="2112707" cy="216745"/>
            </a:xfrm>
            <a:custGeom>
              <a:avLst/>
              <a:gdLst>
                <a:gd name="T0" fmla="*/ 1112044 w 21600"/>
                <a:gd name="T1" fmla="*/ 330200 h 21600"/>
                <a:gd name="T2" fmla="*/ 1112044 w 21600"/>
                <a:gd name="T3" fmla="*/ 330200 h 21600"/>
                <a:gd name="T4" fmla="*/ 1112044 w 21600"/>
                <a:gd name="T5" fmla="*/ 330200 h 21600"/>
                <a:gd name="T6" fmla="*/ 1112044 w 21600"/>
                <a:gd name="T7" fmla="*/ 3302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/>
              <a:r>
                <a:rPr lang="en-US" sz="1400" dirty="0" smtClean="0">
                  <a:solidFill>
                    <a:srgbClr val="00B0F0"/>
                  </a:solidFill>
                  <a:latin typeface="Lato Light" panose="020F0302020204030203" pitchFamily="34" charset="0"/>
                  <a:sym typeface="Lato Light" panose="020F0302020204030203" pitchFamily="34" charset="0"/>
                </a:rPr>
                <a:t>Salucita Román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4824966" y="1496447"/>
              <a:ext cx="572913" cy="630303"/>
              <a:chOff x="7914482" y="1778000"/>
              <a:chExt cx="692944" cy="800100"/>
            </a:xfrm>
          </p:grpSpPr>
          <p:sp>
            <p:nvSpPr>
              <p:cNvPr id="11" name="AutoShape 17"/>
              <p:cNvSpPr>
                <a:spLocks/>
              </p:cNvSpPr>
              <p:nvPr/>
            </p:nvSpPr>
            <p:spPr bwMode="auto">
              <a:xfrm>
                <a:off x="7914482" y="1778000"/>
                <a:ext cx="692944" cy="800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7B3B65"/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" name="AutoShape 18"/>
              <p:cNvSpPr>
                <a:spLocks/>
              </p:cNvSpPr>
              <p:nvPr/>
            </p:nvSpPr>
            <p:spPr bwMode="auto">
              <a:xfrm>
                <a:off x="8089900" y="2090738"/>
                <a:ext cx="517525" cy="459582"/>
              </a:xfrm>
              <a:custGeom>
                <a:avLst/>
                <a:gdLst>
                  <a:gd name="T0" fmla="*/ 517525 w 21600"/>
                  <a:gd name="T1" fmla="*/ 459582 h 21600"/>
                  <a:gd name="T2" fmla="*/ 517525 w 21600"/>
                  <a:gd name="T3" fmla="*/ 459582 h 21600"/>
                  <a:gd name="T4" fmla="*/ 517525 w 21600"/>
                  <a:gd name="T5" fmla="*/ 459582 h 21600"/>
                  <a:gd name="T6" fmla="*/ 517525 w 21600"/>
                  <a:gd name="T7" fmla="*/ 45958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8967" y="21600"/>
                    </a:moveTo>
                    <a:lnTo>
                      <a:pt x="21599" y="13514"/>
                    </a:lnTo>
                    <a:lnTo>
                      <a:pt x="21523" y="4158"/>
                    </a:lnTo>
                    <a:lnTo>
                      <a:pt x="17141" y="0"/>
                    </a:lnTo>
                    <a:lnTo>
                      <a:pt x="0" y="12994"/>
                    </a:lnTo>
                    <a:lnTo>
                      <a:pt x="8967" y="21600"/>
                    </a:lnTo>
                    <a:close/>
                  </a:path>
                </a:pathLst>
              </a:custGeom>
              <a:solidFill>
                <a:srgbClr val="5526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AutoShape 19"/>
              <p:cNvSpPr>
                <a:spLocks/>
              </p:cNvSpPr>
              <p:nvPr/>
            </p:nvSpPr>
            <p:spPr bwMode="auto">
              <a:xfrm>
                <a:off x="8013700" y="1892300"/>
                <a:ext cx="498475" cy="5746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8C4477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AutoShape 28"/>
              <p:cNvSpPr>
                <a:spLocks/>
              </p:cNvSpPr>
              <p:nvPr/>
            </p:nvSpPr>
            <p:spPr bwMode="auto">
              <a:xfrm>
                <a:off x="8104982" y="2009775"/>
                <a:ext cx="330200" cy="330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147" y="17891"/>
                    </a:moveTo>
                    <a:cubicBezTo>
                      <a:pt x="8276" y="17891"/>
                      <a:pt x="5391" y="16584"/>
                      <a:pt x="5406" y="14334"/>
                    </a:cubicBezTo>
                    <a:cubicBezTo>
                      <a:pt x="5410" y="13655"/>
                      <a:pt x="5915" y="13031"/>
                      <a:pt x="6586" y="13031"/>
                    </a:cubicBezTo>
                    <a:cubicBezTo>
                      <a:pt x="8276" y="13031"/>
                      <a:pt x="8261" y="15555"/>
                      <a:pt x="10952" y="15555"/>
                    </a:cubicBezTo>
                    <a:cubicBezTo>
                      <a:pt x="12840" y="15555"/>
                      <a:pt x="13485" y="14519"/>
                      <a:pt x="13485" y="13799"/>
                    </a:cubicBezTo>
                    <a:cubicBezTo>
                      <a:pt x="13485" y="11194"/>
                      <a:pt x="5324" y="12791"/>
                      <a:pt x="5324" y="7893"/>
                    </a:cubicBezTo>
                    <a:cubicBezTo>
                      <a:pt x="5324" y="5242"/>
                      <a:pt x="7492" y="3413"/>
                      <a:pt x="10900" y="3614"/>
                    </a:cubicBezTo>
                    <a:cubicBezTo>
                      <a:pt x="14150" y="3806"/>
                      <a:pt x="16054" y="5242"/>
                      <a:pt x="16239" y="6583"/>
                    </a:cubicBezTo>
                    <a:cubicBezTo>
                      <a:pt x="16329" y="7459"/>
                      <a:pt x="15750" y="8141"/>
                      <a:pt x="14742" y="8141"/>
                    </a:cubicBezTo>
                    <a:cubicBezTo>
                      <a:pt x="13273" y="8141"/>
                      <a:pt x="13122" y="6172"/>
                      <a:pt x="10591" y="6172"/>
                    </a:cubicBezTo>
                    <a:cubicBezTo>
                      <a:pt x="9449" y="6172"/>
                      <a:pt x="8485" y="6649"/>
                      <a:pt x="8485" y="7684"/>
                    </a:cubicBezTo>
                    <a:cubicBezTo>
                      <a:pt x="8485" y="9846"/>
                      <a:pt x="16598" y="8590"/>
                      <a:pt x="16598" y="13350"/>
                    </a:cubicBezTo>
                    <a:cubicBezTo>
                      <a:pt x="16598" y="16093"/>
                      <a:pt x="14411" y="17891"/>
                      <a:pt x="11147" y="17891"/>
                    </a:cubicBezTo>
                    <a:close/>
                    <a:moveTo>
                      <a:pt x="20714" y="12574"/>
                    </a:moveTo>
                    <a:cubicBezTo>
                      <a:pt x="20815" y="12000"/>
                      <a:pt x="20870" y="11410"/>
                      <a:pt x="20870" y="10807"/>
                    </a:cubicBezTo>
                    <a:cubicBezTo>
                      <a:pt x="20870" y="5216"/>
                      <a:pt x="16358" y="684"/>
                      <a:pt x="10792" y="684"/>
                    </a:cubicBezTo>
                    <a:cubicBezTo>
                      <a:pt x="10157" y="684"/>
                      <a:pt x="9538" y="745"/>
                      <a:pt x="8936" y="857"/>
                    </a:cubicBezTo>
                    <a:cubicBezTo>
                      <a:pt x="8046" y="313"/>
                      <a:pt x="7000" y="0"/>
                      <a:pt x="5882" y="0"/>
                    </a:cubicBezTo>
                    <a:cubicBezTo>
                      <a:pt x="2633" y="0"/>
                      <a:pt x="0" y="2645"/>
                      <a:pt x="0" y="5908"/>
                    </a:cubicBezTo>
                    <a:cubicBezTo>
                      <a:pt x="0" y="7045"/>
                      <a:pt x="320" y="8107"/>
                      <a:pt x="874" y="9009"/>
                    </a:cubicBezTo>
                    <a:cubicBezTo>
                      <a:pt x="770" y="9593"/>
                      <a:pt x="713" y="10193"/>
                      <a:pt x="713" y="10807"/>
                    </a:cubicBezTo>
                    <a:cubicBezTo>
                      <a:pt x="713" y="16399"/>
                      <a:pt x="5225" y="20932"/>
                      <a:pt x="10792" y="20932"/>
                    </a:cubicBezTo>
                    <a:cubicBezTo>
                      <a:pt x="11437" y="20932"/>
                      <a:pt x="12068" y="20868"/>
                      <a:pt x="12681" y="20752"/>
                    </a:cubicBezTo>
                    <a:cubicBezTo>
                      <a:pt x="13567" y="21289"/>
                      <a:pt x="14606" y="21599"/>
                      <a:pt x="15717" y="21599"/>
                    </a:cubicBezTo>
                    <a:cubicBezTo>
                      <a:pt x="18966" y="21599"/>
                      <a:pt x="21599" y="18954"/>
                      <a:pt x="21599" y="15691"/>
                    </a:cubicBezTo>
                    <a:cubicBezTo>
                      <a:pt x="21599" y="14546"/>
                      <a:pt x="21275" y="13478"/>
                      <a:pt x="20714" y="125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0" name="AutoShape 4"/>
            <p:cNvSpPr>
              <a:spLocks/>
            </p:cNvSpPr>
            <p:nvPr/>
          </p:nvSpPr>
          <p:spPr bwMode="auto">
            <a:xfrm>
              <a:off x="5542910" y="1568192"/>
              <a:ext cx="2122116" cy="285941"/>
            </a:xfrm>
            <a:custGeom>
              <a:avLst/>
              <a:gdLst>
                <a:gd name="T0" fmla="*/ 1112044 w 21600"/>
                <a:gd name="T1" fmla="*/ 330200 h 21600"/>
                <a:gd name="T2" fmla="*/ 1112044 w 21600"/>
                <a:gd name="T3" fmla="*/ 330200 h 21600"/>
                <a:gd name="T4" fmla="*/ 1112044 w 21600"/>
                <a:gd name="T5" fmla="*/ 330200 h 21600"/>
                <a:gd name="T6" fmla="*/ 1112044 w 21600"/>
                <a:gd name="T7" fmla="*/ 3302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/>
              <a:r>
                <a:rPr lang="en-US" sz="1400" dirty="0" smtClean="0">
                  <a:solidFill>
                    <a:srgbClr val="00B0F0"/>
                  </a:solidFill>
                  <a:latin typeface="Lato Light" panose="020F0302020204030203" pitchFamily="34" charset="0"/>
                  <a:sym typeface="Lato Light" panose="020F0302020204030203" pitchFamily="34" charset="0"/>
                </a:rPr>
                <a:t>Ing.villanueva1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91724" y="5439139"/>
            <a:ext cx="3583773" cy="745397"/>
            <a:chOff x="4512261" y="2147299"/>
            <a:chExt cx="3583773" cy="745397"/>
          </a:xfrm>
        </p:grpSpPr>
        <p:sp>
          <p:nvSpPr>
            <p:cNvPr id="16" name="AutoShape 21"/>
            <p:cNvSpPr>
              <a:spLocks/>
            </p:cNvSpPr>
            <p:nvPr/>
          </p:nvSpPr>
          <p:spPr bwMode="auto">
            <a:xfrm>
              <a:off x="5111422" y="2290667"/>
              <a:ext cx="2734793" cy="190681"/>
            </a:xfrm>
            <a:custGeom>
              <a:avLst/>
              <a:gdLst>
                <a:gd name="T0" fmla="*/ 2051844 w 21600"/>
                <a:gd name="T1" fmla="*/ 330200 h 21600"/>
                <a:gd name="T2" fmla="*/ 2051844 w 21600"/>
                <a:gd name="T3" fmla="*/ 330200 h 21600"/>
                <a:gd name="T4" fmla="*/ 2051844 w 21600"/>
                <a:gd name="T5" fmla="*/ 330200 h 21600"/>
                <a:gd name="T6" fmla="*/ 2051844 w 21600"/>
                <a:gd name="T7" fmla="*/ 3302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/>
              <a:r>
                <a:rPr lang="en-US" sz="1400" dirty="0" smtClean="0">
                  <a:solidFill>
                    <a:srgbClr val="00B0F0"/>
                  </a:solidFill>
                  <a:latin typeface="Lato Light" panose="020F0302020204030203" pitchFamily="34" charset="0"/>
                  <a:sym typeface="Lato Light" panose="020F0302020204030203" pitchFamily="34" charset="0"/>
                </a:rPr>
                <a:t>Salucita.roman@ilab.net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4512261" y="2147299"/>
              <a:ext cx="572913" cy="745397"/>
              <a:chOff x="6782042" y="2377060"/>
              <a:chExt cx="692944" cy="800100"/>
            </a:xfrm>
          </p:grpSpPr>
          <p:sp>
            <p:nvSpPr>
              <p:cNvPr id="19" name="AutoShape 15"/>
              <p:cNvSpPr>
                <a:spLocks/>
              </p:cNvSpPr>
              <p:nvPr/>
            </p:nvSpPr>
            <p:spPr bwMode="auto">
              <a:xfrm>
                <a:off x="6932060" y="2691209"/>
                <a:ext cx="517525" cy="459582"/>
              </a:xfrm>
              <a:custGeom>
                <a:avLst/>
                <a:gdLst>
                  <a:gd name="T0" fmla="*/ 517525 w 21600"/>
                  <a:gd name="T1" fmla="*/ 459582 h 21600"/>
                  <a:gd name="T2" fmla="*/ 517525 w 21600"/>
                  <a:gd name="T3" fmla="*/ 459582 h 21600"/>
                  <a:gd name="T4" fmla="*/ 517525 w 21600"/>
                  <a:gd name="T5" fmla="*/ 459582 h 21600"/>
                  <a:gd name="T6" fmla="*/ 517525 w 21600"/>
                  <a:gd name="T7" fmla="*/ 45958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8967" y="21600"/>
                    </a:moveTo>
                    <a:lnTo>
                      <a:pt x="21599" y="13514"/>
                    </a:lnTo>
                    <a:lnTo>
                      <a:pt x="21523" y="4158"/>
                    </a:lnTo>
                    <a:lnTo>
                      <a:pt x="17141" y="0"/>
                    </a:lnTo>
                    <a:lnTo>
                      <a:pt x="0" y="12994"/>
                    </a:lnTo>
                    <a:lnTo>
                      <a:pt x="8967" y="21600"/>
                    </a:lnTo>
                    <a:close/>
                  </a:path>
                </a:pathLst>
              </a:custGeom>
              <a:solidFill>
                <a:srgbClr val="E387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upo 19"/>
              <p:cNvGrpSpPr/>
              <p:nvPr/>
            </p:nvGrpSpPr>
            <p:grpSpPr>
              <a:xfrm>
                <a:off x="6782042" y="2377060"/>
                <a:ext cx="692944" cy="800100"/>
                <a:chOff x="7539832" y="2514600"/>
                <a:chExt cx="692944" cy="800100"/>
              </a:xfrm>
            </p:grpSpPr>
            <p:sp>
              <p:nvSpPr>
                <p:cNvPr id="21" name="AutoShape 14"/>
                <p:cNvSpPr>
                  <a:spLocks/>
                </p:cNvSpPr>
                <p:nvPr/>
              </p:nvSpPr>
              <p:spPr bwMode="auto">
                <a:xfrm>
                  <a:off x="7539832" y="2514600"/>
                  <a:ext cx="692944" cy="8001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lnTo>
                        <a:pt x="21600" y="5400"/>
                      </a:lnTo>
                      <a:lnTo>
                        <a:pt x="21599" y="16200"/>
                      </a:lnTo>
                      <a:lnTo>
                        <a:pt x="10799" y="21599"/>
                      </a:lnTo>
                      <a:lnTo>
                        <a:pt x="0" y="16199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EB9C2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 algn="ctr" eaLnBrk="1">
                    <a:defRPr/>
                  </a:pPr>
                  <a:endPara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2" name="AutoShape 16"/>
                <p:cNvSpPr>
                  <a:spLocks/>
                </p:cNvSpPr>
                <p:nvPr/>
              </p:nvSpPr>
              <p:spPr bwMode="auto">
                <a:xfrm>
                  <a:off x="7632700" y="2641600"/>
                  <a:ext cx="498475" cy="5746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lnTo>
                        <a:pt x="21599" y="5400"/>
                      </a:lnTo>
                      <a:lnTo>
                        <a:pt x="21599" y="16200"/>
                      </a:lnTo>
                      <a:lnTo>
                        <a:pt x="10799" y="21599"/>
                      </a:lnTo>
                      <a:lnTo>
                        <a:pt x="0" y="16199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EEAD57"/>
                </a:solidFill>
                <a:ln w="25400" cap="flat" cmpd="sng">
                  <a:solidFill>
                    <a:srgbClr val="000000">
                      <a:alpha val="0"/>
                    </a:srgbClr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 algn="ctr" eaLnBrk="1">
                    <a:defRPr/>
                  </a:pPr>
                  <a:endPara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3" name="AutoShape 29"/>
                <p:cNvSpPr>
                  <a:spLocks/>
                </p:cNvSpPr>
                <p:nvPr/>
              </p:nvSpPr>
              <p:spPr bwMode="auto">
                <a:xfrm>
                  <a:off x="7689850" y="2743200"/>
                  <a:ext cx="381000" cy="3810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431" y="11685"/>
                      </a:moveTo>
                      <a:cubicBezTo>
                        <a:pt x="11743" y="11073"/>
                        <a:pt x="11951" y="10280"/>
                        <a:pt x="11951" y="9681"/>
                      </a:cubicBezTo>
                      <a:cubicBezTo>
                        <a:pt x="11951" y="9148"/>
                        <a:pt x="11652" y="8784"/>
                        <a:pt x="11196" y="8784"/>
                      </a:cubicBezTo>
                      <a:cubicBezTo>
                        <a:pt x="10702" y="8784"/>
                        <a:pt x="10247" y="9109"/>
                        <a:pt x="9921" y="9720"/>
                      </a:cubicBezTo>
                      <a:cubicBezTo>
                        <a:pt x="9609" y="10306"/>
                        <a:pt x="9401" y="11073"/>
                        <a:pt x="9401" y="11672"/>
                      </a:cubicBezTo>
                      <a:cubicBezTo>
                        <a:pt x="9401" y="12362"/>
                        <a:pt x="9661" y="12726"/>
                        <a:pt x="10155" y="12726"/>
                      </a:cubicBezTo>
                      <a:cubicBezTo>
                        <a:pt x="10637" y="12726"/>
                        <a:pt x="11092" y="12349"/>
                        <a:pt x="11431" y="11685"/>
                      </a:cubicBezTo>
                      <a:close/>
                      <a:moveTo>
                        <a:pt x="14111" y="7820"/>
                      </a:moveTo>
                      <a:cubicBezTo>
                        <a:pt x="14033" y="8081"/>
                        <a:pt x="13799" y="8875"/>
                        <a:pt x="13733" y="9161"/>
                      </a:cubicBezTo>
                      <a:lnTo>
                        <a:pt x="12954" y="12049"/>
                      </a:lnTo>
                      <a:cubicBezTo>
                        <a:pt x="12914" y="12192"/>
                        <a:pt x="12901" y="12323"/>
                        <a:pt x="12901" y="12440"/>
                      </a:cubicBezTo>
                      <a:cubicBezTo>
                        <a:pt x="12901" y="12648"/>
                        <a:pt x="13018" y="12765"/>
                        <a:pt x="13239" y="12765"/>
                      </a:cubicBezTo>
                      <a:cubicBezTo>
                        <a:pt x="13486" y="12765"/>
                        <a:pt x="13799" y="12635"/>
                        <a:pt x="14059" y="12427"/>
                      </a:cubicBezTo>
                      <a:cubicBezTo>
                        <a:pt x="14697" y="11932"/>
                        <a:pt x="15113" y="10969"/>
                        <a:pt x="15113" y="9967"/>
                      </a:cubicBezTo>
                      <a:cubicBezTo>
                        <a:pt x="15113" y="8770"/>
                        <a:pt x="14553" y="7729"/>
                        <a:pt x="13617" y="7144"/>
                      </a:cubicBezTo>
                      <a:cubicBezTo>
                        <a:pt x="13031" y="6793"/>
                        <a:pt x="12212" y="6598"/>
                        <a:pt x="11288" y="6598"/>
                      </a:cubicBezTo>
                      <a:cubicBezTo>
                        <a:pt x="8542" y="6598"/>
                        <a:pt x="6617" y="8419"/>
                        <a:pt x="6617" y="10995"/>
                      </a:cubicBezTo>
                      <a:cubicBezTo>
                        <a:pt x="6617" y="13493"/>
                        <a:pt x="8347" y="15133"/>
                        <a:pt x="10962" y="15133"/>
                      </a:cubicBezTo>
                      <a:cubicBezTo>
                        <a:pt x="11639" y="15133"/>
                        <a:pt x="12354" y="15029"/>
                        <a:pt x="12954" y="14847"/>
                      </a:cubicBezTo>
                      <a:cubicBezTo>
                        <a:pt x="13460" y="14691"/>
                        <a:pt x="13786" y="14534"/>
                        <a:pt x="14411" y="14157"/>
                      </a:cubicBezTo>
                      <a:lnTo>
                        <a:pt x="15204" y="15302"/>
                      </a:lnTo>
                      <a:cubicBezTo>
                        <a:pt x="14501" y="15719"/>
                        <a:pt x="14189" y="15875"/>
                        <a:pt x="13577" y="16057"/>
                      </a:cubicBezTo>
                      <a:cubicBezTo>
                        <a:pt x="12693" y="16330"/>
                        <a:pt x="11756" y="16473"/>
                        <a:pt x="10819" y="16473"/>
                      </a:cubicBezTo>
                      <a:cubicBezTo>
                        <a:pt x="8985" y="16473"/>
                        <a:pt x="7554" y="15953"/>
                        <a:pt x="6526" y="14925"/>
                      </a:cubicBezTo>
                      <a:cubicBezTo>
                        <a:pt x="5550" y="13962"/>
                        <a:pt x="5016" y="12583"/>
                        <a:pt x="5016" y="11073"/>
                      </a:cubicBezTo>
                      <a:cubicBezTo>
                        <a:pt x="5016" y="9460"/>
                        <a:pt x="5563" y="8068"/>
                        <a:pt x="6604" y="7014"/>
                      </a:cubicBezTo>
                      <a:cubicBezTo>
                        <a:pt x="7800" y="5817"/>
                        <a:pt x="9375" y="5231"/>
                        <a:pt x="11392" y="5231"/>
                      </a:cubicBezTo>
                      <a:cubicBezTo>
                        <a:pt x="14424" y="5231"/>
                        <a:pt x="16583" y="7183"/>
                        <a:pt x="16583" y="9902"/>
                      </a:cubicBezTo>
                      <a:cubicBezTo>
                        <a:pt x="16583" y="11125"/>
                        <a:pt x="16141" y="12244"/>
                        <a:pt x="15347" y="13038"/>
                      </a:cubicBezTo>
                      <a:cubicBezTo>
                        <a:pt x="14671" y="13715"/>
                        <a:pt x="13786" y="14105"/>
                        <a:pt x="12914" y="14105"/>
                      </a:cubicBezTo>
                      <a:cubicBezTo>
                        <a:pt x="12406" y="14105"/>
                        <a:pt x="11990" y="13910"/>
                        <a:pt x="11795" y="13598"/>
                      </a:cubicBezTo>
                      <a:cubicBezTo>
                        <a:pt x="11730" y="13494"/>
                        <a:pt x="11717" y="13428"/>
                        <a:pt x="11678" y="13194"/>
                      </a:cubicBezTo>
                      <a:cubicBezTo>
                        <a:pt x="11184" y="13767"/>
                        <a:pt x="10663" y="14014"/>
                        <a:pt x="9934" y="14014"/>
                      </a:cubicBezTo>
                      <a:cubicBezTo>
                        <a:pt x="8646" y="14014"/>
                        <a:pt x="7826" y="13052"/>
                        <a:pt x="7826" y="11568"/>
                      </a:cubicBezTo>
                      <a:cubicBezTo>
                        <a:pt x="7826" y="9369"/>
                        <a:pt x="9271" y="7548"/>
                        <a:pt x="11001" y="7548"/>
                      </a:cubicBezTo>
                      <a:cubicBezTo>
                        <a:pt x="11730" y="7548"/>
                        <a:pt x="12095" y="7729"/>
                        <a:pt x="12445" y="8276"/>
                      </a:cubicBezTo>
                      <a:lnTo>
                        <a:pt x="12576" y="7821"/>
                      </a:lnTo>
                      <a:lnTo>
                        <a:pt x="14111" y="7821"/>
                      </a:lnTo>
                      <a:cubicBezTo>
                        <a:pt x="14111" y="7821"/>
                        <a:pt x="14111" y="7820"/>
                        <a:pt x="14111" y="7820"/>
                      </a:cubicBezTo>
                      <a:close/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ubicBezTo>
                        <a:pt x="10800" y="0"/>
                        <a:pt x="10800" y="0"/>
                        <a:pt x="10800" y="0"/>
                      </a:cubicBezTo>
                      <a:close/>
                      <a:moveTo>
                        <a:pt x="10800" y="2096"/>
                      </a:moveTo>
                      <a:cubicBezTo>
                        <a:pt x="13124" y="2096"/>
                        <a:pt x="15310" y="3002"/>
                        <a:pt x="16954" y="4646"/>
                      </a:cubicBezTo>
                      <a:cubicBezTo>
                        <a:pt x="18597" y="6290"/>
                        <a:pt x="19503" y="8475"/>
                        <a:pt x="19503" y="10800"/>
                      </a:cubicBezTo>
                      <a:cubicBezTo>
                        <a:pt x="19503" y="13124"/>
                        <a:pt x="18597" y="15310"/>
                        <a:pt x="16954" y="16954"/>
                      </a:cubicBezTo>
                      <a:cubicBezTo>
                        <a:pt x="15310" y="18598"/>
                        <a:pt x="13124" y="19503"/>
                        <a:pt x="10800" y="19503"/>
                      </a:cubicBezTo>
                      <a:cubicBezTo>
                        <a:pt x="8475" y="19503"/>
                        <a:pt x="6290" y="18598"/>
                        <a:pt x="4645" y="16954"/>
                      </a:cubicBezTo>
                      <a:cubicBezTo>
                        <a:pt x="3002" y="15310"/>
                        <a:pt x="2096" y="13124"/>
                        <a:pt x="2096" y="10800"/>
                      </a:cubicBezTo>
                      <a:cubicBezTo>
                        <a:pt x="2096" y="8475"/>
                        <a:pt x="3002" y="6290"/>
                        <a:pt x="4645" y="4646"/>
                      </a:cubicBezTo>
                      <a:cubicBezTo>
                        <a:pt x="6290" y="3002"/>
                        <a:pt x="8475" y="2096"/>
                        <a:pt x="10800" y="209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>
                  <a:lvl1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457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 algn="ctr" eaLnBrk="1">
                    <a:defRPr/>
                  </a:pPr>
                  <a:endPara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</p:grpSp>
        <p:sp>
          <p:nvSpPr>
            <p:cNvPr id="18" name="AutoShape 21"/>
            <p:cNvSpPr>
              <a:spLocks/>
            </p:cNvSpPr>
            <p:nvPr/>
          </p:nvSpPr>
          <p:spPr bwMode="auto">
            <a:xfrm>
              <a:off x="5133388" y="2526458"/>
              <a:ext cx="2962646" cy="288261"/>
            </a:xfrm>
            <a:custGeom>
              <a:avLst/>
              <a:gdLst>
                <a:gd name="T0" fmla="*/ 2051844 w 21600"/>
                <a:gd name="T1" fmla="*/ 330200 h 21600"/>
                <a:gd name="T2" fmla="*/ 2051844 w 21600"/>
                <a:gd name="T3" fmla="*/ 330200 h 21600"/>
                <a:gd name="T4" fmla="*/ 2051844 w 21600"/>
                <a:gd name="T5" fmla="*/ 330200 h 21600"/>
                <a:gd name="T6" fmla="*/ 2051844 w 21600"/>
                <a:gd name="T7" fmla="*/ 3302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/>
              <a:r>
                <a:rPr lang="en-US" sz="1400" dirty="0" smtClean="0">
                  <a:solidFill>
                    <a:srgbClr val="00B0F0"/>
                  </a:solidFill>
                  <a:latin typeface="Lato Light" panose="020F0302020204030203" pitchFamily="34" charset="0"/>
                  <a:sym typeface="Lato Light" panose="020F0302020204030203" pitchFamily="34" charset="0"/>
                </a:rPr>
                <a:t>Jvillanueva@ilab.net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5955795" y="4460244"/>
            <a:ext cx="3868391" cy="688368"/>
            <a:chOff x="4153289" y="2979506"/>
            <a:chExt cx="3868391" cy="688368"/>
          </a:xfrm>
        </p:grpSpPr>
        <p:sp>
          <p:nvSpPr>
            <p:cNvPr id="25" name="AutoShape 22"/>
            <p:cNvSpPr>
              <a:spLocks/>
            </p:cNvSpPr>
            <p:nvPr/>
          </p:nvSpPr>
          <p:spPr bwMode="auto">
            <a:xfrm>
              <a:off x="4828238" y="3076326"/>
              <a:ext cx="3181830" cy="219946"/>
            </a:xfrm>
            <a:custGeom>
              <a:avLst/>
              <a:gdLst>
                <a:gd name="T0" fmla="*/ 2043907 w 21600"/>
                <a:gd name="T1" fmla="*/ 330200 h 21600"/>
                <a:gd name="T2" fmla="*/ 2043907 w 21600"/>
                <a:gd name="T3" fmla="*/ 330200 h 21600"/>
                <a:gd name="T4" fmla="*/ 2043907 w 21600"/>
                <a:gd name="T5" fmla="*/ 330200 h 21600"/>
                <a:gd name="T6" fmla="*/ 2043907 w 21600"/>
                <a:gd name="T7" fmla="*/ 3302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/>
              <a:r>
                <a:rPr lang="en-US" sz="1400" dirty="0" err="1" smtClean="0">
                  <a:solidFill>
                    <a:srgbClr val="00B0F0"/>
                  </a:solidFill>
                  <a:latin typeface="Lato Light" panose="020F0302020204030203" pitchFamily="34" charset="0"/>
                  <a:ea typeface="Lato Light" panose="020F0302020204030203" pitchFamily="34" charset="0"/>
                  <a:cs typeface="Lato Light" panose="020F0302020204030203" pitchFamily="34" charset="0"/>
                  <a:sym typeface="Lato Light" panose="020F0302020204030203" pitchFamily="34" charset="0"/>
                </a:rPr>
                <a:t>twitter.com</a:t>
              </a:r>
              <a:r>
                <a:rPr lang="es-ES" sz="1400" dirty="0" smtClean="0">
                  <a:solidFill>
                    <a:srgbClr val="00B0F0"/>
                  </a:solidFill>
                </a:rPr>
                <a:t>@</a:t>
              </a:r>
              <a:r>
                <a:rPr lang="es-ES" sz="1400" dirty="0" err="1">
                  <a:solidFill>
                    <a:srgbClr val="00B0F0"/>
                  </a:solidFill>
                </a:rPr>
                <a:t>Ing_Roman_Dguez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  <p:grpSp>
          <p:nvGrpSpPr>
            <p:cNvPr id="26" name="Grupo 25"/>
            <p:cNvGrpSpPr/>
            <p:nvPr/>
          </p:nvGrpSpPr>
          <p:grpSpPr>
            <a:xfrm>
              <a:off x="4153289" y="2979506"/>
              <a:ext cx="572913" cy="688368"/>
              <a:chOff x="7139782" y="3238500"/>
              <a:chExt cx="692944" cy="800100"/>
            </a:xfrm>
          </p:grpSpPr>
          <p:sp>
            <p:nvSpPr>
              <p:cNvPr id="28" name="AutoShape 11"/>
              <p:cNvSpPr>
                <a:spLocks/>
              </p:cNvSpPr>
              <p:nvPr/>
            </p:nvSpPr>
            <p:spPr bwMode="auto">
              <a:xfrm>
                <a:off x="7139782" y="3238500"/>
                <a:ext cx="692944" cy="800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7B3B65"/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9" name="AutoShape 12"/>
              <p:cNvSpPr>
                <a:spLocks/>
              </p:cNvSpPr>
              <p:nvPr/>
            </p:nvSpPr>
            <p:spPr bwMode="auto">
              <a:xfrm>
                <a:off x="7315200" y="3551238"/>
                <a:ext cx="517525" cy="459582"/>
              </a:xfrm>
              <a:custGeom>
                <a:avLst/>
                <a:gdLst>
                  <a:gd name="T0" fmla="*/ 517525 w 21600"/>
                  <a:gd name="T1" fmla="*/ 459582 h 21600"/>
                  <a:gd name="T2" fmla="*/ 517525 w 21600"/>
                  <a:gd name="T3" fmla="*/ 459582 h 21600"/>
                  <a:gd name="T4" fmla="*/ 517525 w 21600"/>
                  <a:gd name="T5" fmla="*/ 459582 h 21600"/>
                  <a:gd name="T6" fmla="*/ 517525 w 21600"/>
                  <a:gd name="T7" fmla="*/ 45958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8967" y="21600"/>
                    </a:moveTo>
                    <a:lnTo>
                      <a:pt x="21599" y="13514"/>
                    </a:lnTo>
                    <a:lnTo>
                      <a:pt x="21523" y="4158"/>
                    </a:lnTo>
                    <a:lnTo>
                      <a:pt x="17141" y="0"/>
                    </a:lnTo>
                    <a:lnTo>
                      <a:pt x="0" y="12994"/>
                    </a:lnTo>
                    <a:lnTo>
                      <a:pt x="8967" y="21600"/>
                    </a:lnTo>
                    <a:close/>
                  </a:path>
                </a:pathLst>
              </a:custGeom>
              <a:solidFill>
                <a:srgbClr val="5526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AutoShape 13"/>
              <p:cNvSpPr>
                <a:spLocks/>
              </p:cNvSpPr>
              <p:nvPr/>
            </p:nvSpPr>
            <p:spPr bwMode="auto">
              <a:xfrm>
                <a:off x="7239000" y="3352800"/>
                <a:ext cx="498475" cy="5746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8C4477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1" name="AutoShape 30"/>
              <p:cNvSpPr>
                <a:spLocks/>
              </p:cNvSpPr>
              <p:nvPr/>
            </p:nvSpPr>
            <p:spPr bwMode="auto">
              <a:xfrm>
                <a:off x="7315200" y="3505200"/>
                <a:ext cx="330200" cy="266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556"/>
                    </a:moveTo>
                    <a:cubicBezTo>
                      <a:pt x="20805" y="2990"/>
                      <a:pt x="19951" y="3283"/>
                      <a:pt x="19054" y="3414"/>
                    </a:cubicBezTo>
                    <a:cubicBezTo>
                      <a:pt x="19969" y="2740"/>
                      <a:pt x="20671" y="1672"/>
                      <a:pt x="21003" y="398"/>
                    </a:cubicBezTo>
                    <a:cubicBezTo>
                      <a:pt x="20146" y="1023"/>
                      <a:pt x="19198" y="1477"/>
                      <a:pt x="18188" y="1721"/>
                    </a:cubicBezTo>
                    <a:cubicBezTo>
                      <a:pt x="17380" y="661"/>
                      <a:pt x="16228" y="0"/>
                      <a:pt x="14954" y="0"/>
                    </a:cubicBezTo>
                    <a:cubicBezTo>
                      <a:pt x="12094" y="0"/>
                      <a:pt x="9991" y="3284"/>
                      <a:pt x="10637" y="6695"/>
                    </a:cubicBezTo>
                    <a:cubicBezTo>
                      <a:pt x="6955" y="6468"/>
                      <a:pt x="3689" y="4296"/>
                      <a:pt x="1503" y="998"/>
                    </a:cubicBezTo>
                    <a:cubicBezTo>
                      <a:pt x="342" y="3448"/>
                      <a:pt x="901" y="6655"/>
                      <a:pt x="2875" y="8278"/>
                    </a:cubicBezTo>
                    <a:cubicBezTo>
                      <a:pt x="2148" y="8249"/>
                      <a:pt x="1465" y="8004"/>
                      <a:pt x="868" y="7596"/>
                    </a:cubicBezTo>
                    <a:cubicBezTo>
                      <a:pt x="820" y="10122"/>
                      <a:pt x="2291" y="12485"/>
                      <a:pt x="4421" y="13012"/>
                    </a:cubicBezTo>
                    <a:cubicBezTo>
                      <a:pt x="3798" y="13220"/>
                      <a:pt x="3115" y="13268"/>
                      <a:pt x="2421" y="13105"/>
                    </a:cubicBezTo>
                    <a:cubicBezTo>
                      <a:pt x="2984" y="15271"/>
                      <a:pt x="4621" y="16846"/>
                      <a:pt x="6560" y="16892"/>
                    </a:cubicBezTo>
                    <a:cubicBezTo>
                      <a:pt x="4697" y="18688"/>
                      <a:pt x="2351" y="19490"/>
                      <a:pt x="0" y="19149"/>
                    </a:cubicBezTo>
                    <a:cubicBezTo>
                      <a:pt x="1961" y="20697"/>
                      <a:pt x="4290" y="21599"/>
                      <a:pt x="6793" y="21599"/>
                    </a:cubicBezTo>
                    <a:cubicBezTo>
                      <a:pt x="15020" y="21599"/>
                      <a:pt x="19669" y="13049"/>
                      <a:pt x="19389" y="5379"/>
                    </a:cubicBezTo>
                    <a:cubicBezTo>
                      <a:pt x="20254" y="4610"/>
                      <a:pt x="21005" y="3650"/>
                      <a:pt x="21599" y="25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7" name="AutoShape 22"/>
            <p:cNvSpPr>
              <a:spLocks/>
            </p:cNvSpPr>
            <p:nvPr/>
          </p:nvSpPr>
          <p:spPr bwMode="auto">
            <a:xfrm>
              <a:off x="4839850" y="3422260"/>
              <a:ext cx="3181830" cy="219946"/>
            </a:xfrm>
            <a:custGeom>
              <a:avLst/>
              <a:gdLst>
                <a:gd name="T0" fmla="*/ 2043907 w 21600"/>
                <a:gd name="T1" fmla="*/ 330200 h 21600"/>
                <a:gd name="T2" fmla="*/ 2043907 w 21600"/>
                <a:gd name="T3" fmla="*/ 330200 h 21600"/>
                <a:gd name="T4" fmla="*/ 2043907 w 21600"/>
                <a:gd name="T5" fmla="*/ 330200 h 21600"/>
                <a:gd name="T6" fmla="*/ 2043907 w 21600"/>
                <a:gd name="T7" fmla="*/ 3302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/>
              <a:r>
                <a:rPr lang="en-US" sz="1400" dirty="0">
                  <a:solidFill>
                    <a:srgbClr val="00B0F0"/>
                  </a:solidFill>
                  <a:latin typeface="Lato Light" panose="020F0302020204030203" pitchFamily="34" charset="0"/>
                  <a:ea typeface="Lato Light" panose="020F0302020204030203" pitchFamily="34" charset="0"/>
                  <a:cs typeface="Lato Light" panose="020F0302020204030203" pitchFamily="34" charset="0"/>
                  <a:sym typeface="Lato Light" panose="020F0302020204030203" pitchFamily="34" charset="0"/>
                </a:rPr>
                <a:t>twitter.com</a:t>
              </a:r>
              <a:r>
                <a:rPr lang="en-US" sz="1400" dirty="0" smtClean="0">
                  <a:solidFill>
                    <a:srgbClr val="00B0F0"/>
                  </a:solidFill>
                  <a:latin typeface="Lato Light" panose="020F0302020204030203" pitchFamily="34" charset="0"/>
                  <a:ea typeface="Lato Light" panose="020F0302020204030203" pitchFamily="34" charset="0"/>
                  <a:cs typeface="Lato Light" panose="020F0302020204030203" pitchFamily="34" charset="0"/>
                  <a:sym typeface="Lato Light" panose="020F0302020204030203" pitchFamily="34" charset="0"/>
                </a:rPr>
                <a:t>/</a:t>
              </a:r>
              <a:r>
                <a:rPr lang="es-ES" sz="1400" dirty="0">
                  <a:solidFill>
                    <a:srgbClr val="00B0F0"/>
                  </a:solidFill>
                </a:rPr>
                <a:t>@</a:t>
              </a:r>
              <a:r>
                <a:rPr lang="es-ES" sz="1400" dirty="0" err="1" smtClean="0">
                  <a:solidFill>
                    <a:srgbClr val="00B0F0"/>
                  </a:solidFill>
                </a:rPr>
                <a:t>IBQ_Villanueva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5883205" y="5585415"/>
            <a:ext cx="4676908" cy="796470"/>
            <a:chOff x="3592177" y="3836646"/>
            <a:chExt cx="4676908" cy="796470"/>
          </a:xfrm>
        </p:grpSpPr>
        <p:grpSp>
          <p:nvGrpSpPr>
            <p:cNvPr id="33" name="Grupo 32"/>
            <p:cNvGrpSpPr/>
            <p:nvPr/>
          </p:nvGrpSpPr>
          <p:grpSpPr>
            <a:xfrm>
              <a:off x="3592177" y="3836646"/>
              <a:ext cx="572913" cy="623334"/>
              <a:chOff x="6765132" y="3974307"/>
              <a:chExt cx="692944" cy="800100"/>
            </a:xfrm>
          </p:grpSpPr>
          <p:sp>
            <p:nvSpPr>
              <p:cNvPr id="36" name="AutoShape 8"/>
              <p:cNvSpPr>
                <a:spLocks/>
              </p:cNvSpPr>
              <p:nvPr/>
            </p:nvSpPr>
            <p:spPr bwMode="auto">
              <a:xfrm>
                <a:off x="6765132" y="3974307"/>
                <a:ext cx="692944" cy="800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600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EB9C2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7" name="AutoShape 9"/>
              <p:cNvSpPr>
                <a:spLocks/>
              </p:cNvSpPr>
              <p:nvPr/>
            </p:nvSpPr>
            <p:spPr bwMode="auto">
              <a:xfrm>
                <a:off x="6940550" y="4287838"/>
                <a:ext cx="517525" cy="459582"/>
              </a:xfrm>
              <a:custGeom>
                <a:avLst/>
                <a:gdLst>
                  <a:gd name="T0" fmla="*/ 517525 w 21600"/>
                  <a:gd name="T1" fmla="*/ 459582 h 21600"/>
                  <a:gd name="T2" fmla="*/ 517525 w 21600"/>
                  <a:gd name="T3" fmla="*/ 459582 h 21600"/>
                  <a:gd name="T4" fmla="*/ 517525 w 21600"/>
                  <a:gd name="T5" fmla="*/ 459582 h 21600"/>
                  <a:gd name="T6" fmla="*/ 517525 w 21600"/>
                  <a:gd name="T7" fmla="*/ 45958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8967" y="21600"/>
                    </a:moveTo>
                    <a:lnTo>
                      <a:pt x="21599" y="13514"/>
                    </a:lnTo>
                    <a:lnTo>
                      <a:pt x="21523" y="4158"/>
                    </a:lnTo>
                    <a:lnTo>
                      <a:pt x="17141" y="0"/>
                    </a:lnTo>
                    <a:lnTo>
                      <a:pt x="0" y="12994"/>
                    </a:lnTo>
                    <a:lnTo>
                      <a:pt x="8967" y="21600"/>
                    </a:lnTo>
                    <a:close/>
                  </a:path>
                </a:pathLst>
              </a:custGeom>
              <a:solidFill>
                <a:srgbClr val="E387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AutoShape 10"/>
              <p:cNvSpPr>
                <a:spLocks/>
              </p:cNvSpPr>
              <p:nvPr/>
            </p:nvSpPr>
            <p:spPr bwMode="auto">
              <a:xfrm>
                <a:off x="6864350" y="4088607"/>
                <a:ext cx="498475" cy="5754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599"/>
                    </a:lnTo>
                    <a:lnTo>
                      <a:pt x="0" y="16199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EEAD57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9" name="AutoShape 31"/>
              <p:cNvSpPr>
                <a:spLocks/>
              </p:cNvSpPr>
              <p:nvPr/>
            </p:nvSpPr>
            <p:spPr bwMode="auto">
              <a:xfrm>
                <a:off x="7032625" y="4197350"/>
                <a:ext cx="171450" cy="3619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901" y="7061"/>
                    </a:moveTo>
                    <a:lnTo>
                      <a:pt x="0" y="7061"/>
                    </a:lnTo>
                    <a:lnTo>
                      <a:pt x="0" y="10753"/>
                    </a:lnTo>
                    <a:lnTo>
                      <a:pt x="4901" y="10753"/>
                    </a:lnTo>
                    <a:lnTo>
                      <a:pt x="4901" y="21599"/>
                    </a:lnTo>
                    <a:lnTo>
                      <a:pt x="14324" y="21599"/>
                    </a:lnTo>
                    <a:lnTo>
                      <a:pt x="14324" y="10707"/>
                    </a:lnTo>
                    <a:lnTo>
                      <a:pt x="20899" y="10707"/>
                    </a:lnTo>
                    <a:lnTo>
                      <a:pt x="21600" y="7061"/>
                    </a:lnTo>
                    <a:lnTo>
                      <a:pt x="14324" y="7061"/>
                    </a:lnTo>
                    <a:cubicBezTo>
                      <a:pt x="14324" y="7061"/>
                      <a:pt x="14324" y="5699"/>
                      <a:pt x="14324" y="4984"/>
                    </a:cubicBezTo>
                    <a:cubicBezTo>
                      <a:pt x="14324" y="4124"/>
                      <a:pt x="14700" y="3784"/>
                      <a:pt x="16501" y="3784"/>
                    </a:cubicBezTo>
                    <a:cubicBezTo>
                      <a:pt x="17950" y="3784"/>
                      <a:pt x="21600" y="3784"/>
                      <a:pt x="21600" y="3784"/>
                    </a:cubicBezTo>
                    <a:lnTo>
                      <a:pt x="21600" y="0"/>
                    </a:lnTo>
                    <a:cubicBezTo>
                      <a:pt x="21600" y="0"/>
                      <a:pt x="16224" y="0"/>
                      <a:pt x="15075" y="0"/>
                    </a:cubicBezTo>
                    <a:cubicBezTo>
                      <a:pt x="8062" y="0"/>
                      <a:pt x="4901" y="1424"/>
                      <a:pt x="4901" y="4153"/>
                    </a:cubicBezTo>
                    <a:cubicBezTo>
                      <a:pt x="4901" y="6530"/>
                      <a:pt x="4901" y="7061"/>
                      <a:pt x="4901" y="70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4" name="AutoShape 33"/>
            <p:cNvSpPr>
              <a:spLocks/>
            </p:cNvSpPr>
            <p:nvPr/>
          </p:nvSpPr>
          <p:spPr bwMode="auto">
            <a:xfrm>
              <a:off x="4225464" y="3899635"/>
              <a:ext cx="3963370" cy="351472"/>
            </a:xfrm>
            <a:custGeom>
              <a:avLst/>
              <a:gdLst>
                <a:gd name="T0" fmla="*/ 2273300 w 21600"/>
                <a:gd name="T1" fmla="*/ 330200 h 21600"/>
                <a:gd name="T2" fmla="*/ 2273300 w 21600"/>
                <a:gd name="T3" fmla="*/ 330200 h 21600"/>
                <a:gd name="T4" fmla="*/ 2273300 w 21600"/>
                <a:gd name="T5" fmla="*/ 330200 h 21600"/>
                <a:gd name="T6" fmla="*/ 2273300 w 21600"/>
                <a:gd name="T7" fmla="*/ 3302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/>
              <a:r>
                <a:rPr lang="en-US" sz="1400" dirty="0" smtClean="0">
                  <a:solidFill>
                    <a:srgbClr val="00B0F0"/>
                  </a:solidFill>
                  <a:latin typeface="Lato Light" panose="020F0302020204030203" pitchFamily="34" charset="0"/>
                  <a:ea typeface="Lato Light" panose="020F0302020204030203" pitchFamily="34" charset="0"/>
                  <a:cs typeface="Lato Light" panose="020F0302020204030203" pitchFamily="34" charset="0"/>
                  <a:sym typeface="Lato Light" panose="020F0302020204030203" pitchFamily="34" charset="0"/>
                </a:rPr>
                <a:t>facebook.com/</a:t>
              </a:r>
              <a:r>
                <a:rPr lang="en-US" sz="1400" dirty="0" err="1" smtClean="0">
                  <a:solidFill>
                    <a:srgbClr val="00B0F0"/>
                  </a:solidFill>
                  <a:latin typeface="Lato Light" panose="020F0302020204030203" pitchFamily="34" charset="0"/>
                  <a:ea typeface="Lato Light" panose="020F0302020204030203" pitchFamily="34" charset="0"/>
                  <a:cs typeface="Lato Light" panose="020F0302020204030203" pitchFamily="34" charset="0"/>
                  <a:sym typeface="Lato Light" panose="020F0302020204030203" pitchFamily="34" charset="0"/>
                </a:rPr>
                <a:t>Ibq</a:t>
              </a:r>
              <a:r>
                <a:rPr lang="en-US" sz="1400" dirty="0" smtClean="0">
                  <a:solidFill>
                    <a:srgbClr val="00B0F0"/>
                  </a:solidFill>
                  <a:latin typeface="Lato Light" panose="020F0302020204030203" pitchFamily="34" charset="0"/>
                  <a:ea typeface="Lato Light" panose="020F0302020204030203" pitchFamily="34" charset="0"/>
                  <a:cs typeface="Lato Light" panose="020F0302020204030203" pitchFamily="34" charset="0"/>
                  <a:sym typeface="Lato Light" panose="020F0302020204030203" pitchFamily="34" charset="0"/>
                </a:rPr>
                <a:t> Román </a:t>
              </a:r>
              <a:r>
                <a:rPr lang="en-US" sz="1400" dirty="0" err="1" smtClean="0">
                  <a:solidFill>
                    <a:srgbClr val="00B0F0"/>
                  </a:solidFill>
                  <a:latin typeface="Lato Light" panose="020F0302020204030203" pitchFamily="34" charset="0"/>
                  <a:ea typeface="Lato Light" panose="020F0302020204030203" pitchFamily="34" charset="0"/>
                  <a:cs typeface="Lato Light" panose="020F0302020204030203" pitchFamily="34" charset="0"/>
                  <a:sym typeface="Lato Light" panose="020F0302020204030203" pitchFamily="34" charset="0"/>
                </a:rPr>
                <a:t>Domínguez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  <p:sp>
          <p:nvSpPr>
            <p:cNvPr id="35" name="AutoShape 33"/>
            <p:cNvSpPr>
              <a:spLocks/>
            </p:cNvSpPr>
            <p:nvPr/>
          </p:nvSpPr>
          <p:spPr bwMode="auto">
            <a:xfrm>
              <a:off x="4225128" y="4228000"/>
              <a:ext cx="4043957" cy="405116"/>
            </a:xfrm>
            <a:custGeom>
              <a:avLst/>
              <a:gdLst>
                <a:gd name="T0" fmla="*/ 2273300 w 21600"/>
                <a:gd name="T1" fmla="*/ 330200 h 21600"/>
                <a:gd name="T2" fmla="*/ 2273300 w 21600"/>
                <a:gd name="T3" fmla="*/ 330200 h 21600"/>
                <a:gd name="T4" fmla="*/ 2273300 w 21600"/>
                <a:gd name="T5" fmla="*/ 330200 h 21600"/>
                <a:gd name="T6" fmla="*/ 2273300 w 21600"/>
                <a:gd name="T7" fmla="*/ 3302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/>
              <a:r>
                <a:rPr lang="en-US" sz="1400" dirty="0" smtClean="0">
                  <a:solidFill>
                    <a:srgbClr val="00B0F0"/>
                  </a:solidFill>
                  <a:latin typeface="Lato Light" panose="020F0302020204030203" pitchFamily="34" charset="0"/>
                  <a:ea typeface="Lato Light" panose="020F0302020204030203" pitchFamily="34" charset="0"/>
                  <a:cs typeface="Lato Light" panose="020F0302020204030203" pitchFamily="34" charset="0"/>
                  <a:sym typeface="Lato Light" panose="020F0302020204030203" pitchFamily="34" charset="0"/>
                </a:rPr>
                <a:t>facebook.com/</a:t>
              </a:r>
              <a:r>
                <a:rPr lang="en-US" sz="1400" dirty="0" err="1" smtClean="0">
                  <a:solidFill>
                    <a:srgbClr val="00B0F0"/>
                  </a:solidFill>
                  <a:latin typeface="Lato Light" panose="020F0302020204030203" pitchFamily="34" charset="0"/>
                  <a:ea typeface="Lato Light" panose="020F0302020204030203" pitchFamily="34" charset="0"/>
                  <a:cs typeface="Lato Light" panose="020F0302020204030203" pitchFamily="34" charset="0"/>
                  <a:sym typeface="Lato Light" panose="020F0302020204030203" pitchFamily="34" charset="0"/>
                </a:rPr>
                <a:t>Ing</a:t>
              </a:r>
              <a:r>
                <a:rPr lang="en-US" sz="1400" dirty="0" smtClean="0">
                  <a:solidFill>
                    <a:srgbClr val="00B0F0"/>
                  </a:solidFill>
                  <a:latin typeface="Lato Light" panose="020F0302020204030203" pitchFamily="34" charset="0"/>
                  <a:ea typeface="Lato Light" panose="020F0302020204030203" pitchFamily="34" charset="0"/>
                  <a:cs typeface="Lato Light" panose="020F0302020204030203" pitchFamily="34" charset="0"/>
                  <a:sym typeface="Lato Light" panose="020F0302020204030203" pitchFamily="34" charset="0"/>
                </a:rPr>
                <a:t> Villanueva Vazquez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8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/>
        </p:nvSpPr>
        <p:spPr>
          <a:xfrm>
            <a:off x="1076324" y="1668987"/>
            <a:ext cx="10039349" cy="4782524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Shape 632"/>
          <p:cNvSpPr/>
          <p:nvPr/>
        </p:nvSpPr>
        <p:spPr>
          <a:xfrm>
            <a:off x="727043" y="2921298"/>
            <a:ext cx="1362628" cy="637999"/>
          </a:xfrm>
          <a:prstGeom prst="wedgeRectCallout">
            <a:avLst>
              <a:gd name="adj1" fmla="val 67774"/>
              <a:gd name="adj2" fmla="val 5367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b="1" dirty="0">
                <a:solidFill>
                  <a:srgbClr val="FFFFFF"/>
                </a:solidFill>
                <a:latin typeface="Aleo Regular"/>
                <a:ea typeface="Muli"/>
                <a:cs typeface="Muli"/>
                <a:sym typeface="Muli"/>
              </a:rPr>
              <a:t>MEXICO: 1,032.74 Ton</a:t>
            </a:r>
          </a:p>
        </p:txBody>
      </p:sp>
      <p:sp>
        <p:nvSpPr>
          <p:cNvPr id="633" name="Shape 633"/>
          <p:cNvSpPr/>
          <p:nvPr/>
        </p:nvSpPr>
        <p:spPr>
          <a:xfrm rot="8100000">
            <a:off x="2202268" y="3594213"/>
            <a:ext cx="168573" cy="168573"/>
          </a:xfrm>
          <a:prstGeom prst="teardrop">
            <a:avLst>
              <a:gd name="adj" fmla="val 100000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34" name="Shape 634"/>
          <p:cNvSpPr/>
          <p:nvPr/>
        </p:nvSpPr>
        <p:spPr>
          <a:xfrm rot="8100000">
            <a:off x="3813773" y="4510847"/>
            <a:ext cx="168573" cy="168573"/>
          </a:xfrm>
          <a:prstGeom prst="teardrop">
            <a:avLst>
              <a:gd name="adj" fmla="val 100000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Shape 635"/>
          <p:cNvSpPr/>
          <p:nvPr/>
        </p:nvSpPr>
        <p:spPr>
          <a:xfrm rot="8100000">
            <a:off x="5529502" y="2578053"/>
            <a:ext cx="168573" cy="168573"/>
          </a:xfrm>
          <a:prstGeom prst="teardrop">
            <a:avLst>
              <a:gd name="adj" fmla="val 100000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Shape 636"/>
          <p:cNvSpPr/>
          <p:nvPr/>
        </p:nvSpPr>
        <p:spPr>
          <a:xfrm rot="8100000">
            <a:off x="7848893" y="3475012"/>
            <a:ext cx="168573" cy="168573"/>
          </a:xfrm>
          <a:prstGeom prst="teardrop">
            <a:avLst>
              <a:gd name="adj" fmla="val 100000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Shape 637"/>
          <p:cNvSpPr/>
          <p:nvPr/>
        </p:nvSpPr>
        <p:spPr>
          <a:xfrm rot="8100000">
            <a:off x="8862240" y="3327848"/>
            <a:ext cx="168573" cy="168573"/>
          </a:xfrm>
          <a:prstGeom prst="teardrop">
            <a:avLst>
              <a:gd name="adj" fmla="val 100000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Shape 638"/>
          <p:cNvSpPr/>
          <p:nvPr/>
        </p:nvSpPr>
        <p:spPr>
          <a:xfrm rot="8100000">
            <a:off x="8022540" y="1994387"/>
            <a:ext cx="168573" cy="168573"/>
          </a:xfrm>
          <a:prstGeom prst="teardrop">
            <a:avLst>
              <a:gd name="adj" fmla="val 100000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Rectángulo 11"/>
          <p:cNvSpPr/>
          <p:nvPr/>
        </p:nvSpPr>
        <p:spPr>
          <a:xfrm>
            <a:off x="1533815" y="870033"/>
            <a:ext cx="83792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700" b="1" dirty="0" smtClean="0">
                <a:solidFill>
                  <a:schemeClr val="bg2">
                    <a:lumMod val="50000"/>
                  </a:schemeClr>
                </a:solidFill>
                <a:latin typeface="Aleo Regular"/>
                <a:sym typeface="Aleo Regular" charset="0"/>
              </a:rPr>
              <a:t>Basura electrónica…</a:t>
            </a:r>
            <a:r>
              <a:rPr lang="es-MX" sz="2700" b="1" dirty="0" smtClean="0">
                <a:solidFill>
                  <a:srgbClr val="0070C0"/>
                </a:solidFill>
                <a:latin typeface="Aleo Regular"/>
                <a:sym typeface="Aleo Regular" charset="0"/>
              </a:rPr>
              <a:t> </a:t>
            </a:r>
            <a:r>
              <a:rPr lang="es-MX" sz="2700" b="1" dirty="0" smtClean="0">
                <a:solidFill>
                  <a:srgbClr val="00B0F0"/>
                </a:solidFill>
                <a:latin typeface="Aleo Regular"/>
                <a:sym typeface="Aleo Regular" charset="0"/>
              </a:rPr>
              <a:t>la otra cara de la tecnología</a:t>
            </a:r>
            <a:r>
              <a:rPr lang="es-MX" sz="2700" b="1" dirty="0" smtClean="0">
                <a:solidFill>
                  <a:srgbClr val="2DD1E7"/>
                </a:solidFill>
                <a:latin typeface="Aleo Regular"/>
                <a:sym typeface="Aleo Regular" charset="0"/>
              </a:rPr>
              <a:t>.</a:t>
            </a:r>
            <a:endParaRPr lang="es-MX" sz="2700" b="1" dirty="0">
              <a:solidFill>
                <a:srgbClr val="2DD1E7"/>
              </a:solidFill>
              <a:latin typeface="Aleo Regular"/>
            </a:endParaRPr>
          </a:p>
        </p:txBody>
      </p:sp>
      <p:sp>
        <p:nvSpPr>
          <p:cNvPr id="13" name="Shape 632"/>
          <p:cNvSpPr/>
          <p:nvPr/>
        </p:nvSpPr>
        <p:spPr>
          <a:xfrm>
            <a:off x="3430618" y="3594888"/>
            <a:ext cx="1320067" cy="624089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400" b="1" dirty="0">
                <a:solidFill>
                  <a:schemeClr val="bg1"/>
                </a:solidFill>
                <a:latin typeface="Aleo Regular"/>
                <a:ea typeface="Muli"/>
                <a:cs typeface="Muli"/>
                <a:sym typeface="Muli"/>
              </a:rPr>
              <a:t>BRASIL</a:t>
            </a:r>
            <a:r>
              <a:rPr lang="en" sz="1400" b="1" dirty="0" smtClean="0">
                <a:solidFill>
                  <a:schemeClr val="bg1"/>
                </a:solidFill>
                <a:latin typeface="Aleo Regular"/>
                <a:ea typeface="Muli"/>
                <a:cs typeface="Muli"/>
                <a:sym typeface="Muli"/>
              </a:rPr>
              <a:t>:</a:t>
            </a:r>
          </a:p>
          <a:p>
            <a:r>
              <a:rPr lang="en" sz="1400" b="1" dirty="0" smtClean="0">
                <a:solidFill>
                  <a:schemeClr val="bg1"/>
                </a:solidFill>
                <a:latin typeface="Aleo Regular"/>
                <a:ea typeface="Muli"/>
                <a:cs typeface="Muli"/>
                <a:sym typeface="Muli"/>
              </a:rPr>
              <a:t>1,387.85 </a:t>
            </a:r>
            <a:r>
              <a:rPr lang="en" sz="1400" b="1" dirty="0">
                <a:solidFill>
                  <a:schemeClr val="bg1"/>
                </a:solidFill>
                <a:latin typeface="Aleo Regular"/>
                <a:ea typeface="Muli"/>
                <a:cs typeface="Muli"/>
                <a:sym typeface="Muli"/>
              </a:rPr>
              <a:t>Ton</a:t>
            </a:r>
          </a:p>
        </p:txBody>
      </p:sp>
      <p:sp>
        <p:nvSpPr>
          <p:cNvPr id="14" name="Shape 632"/>
          <p:cNvSpPr/>
          <p:nvPr/>
        </p:nvSpPr>
        <p:spPr>
          <a:xfrm>
            <a:off x="2319754" y="2332469"/>
            <a:ext cx="1352638" cy="588829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400" b="1" dirty="0">
                <a:solidFill>
                  <a:srgbClr val="FFFFFF"/>
                </a:solidFill>
                <a:latin typeface="Aleo Regular"/>
                <a:ea typeface="Muli"/>
                <a:cs typeface="Muli"/>
                <a:sym typeface="Muli"/>
              </a:rPr>
              <a:t>USA:  9,359.78 Ton</a:t>
            </a:r>
          </a:p>
        </p:txBody>
      </p:sp>
      <p:sp>
        <p:nvSpPr>
          <p:cNvPr id="15" name="Shape 633"/>
          <p:cNvSpPr/>
          <p:nvPr/>
        </p:nvSpPr>
        <p:spPr>
          <a:xfrm rot="8100000">
            <a:off x="2354667" y="3038272"/>
            <a:ext cx="168573" cy="168573"/>
          </a:xfrm>
          <a:prstGeom prst="teardrop">
            <a:avLst>
              <a:gd name="adj" fmla="val 100000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Shape 637"/>
          <p:cNvSpPr/>
          <p:nvPr/>
        </p:nvSpPr>
        <p:spPr>
          <a:xfrm rot="8100000">
            <a:off x="9471875" y="2970120"/>
            <a:ext cx="168573" cy="168573"/>
          </a:xfrm>
          <a:prstGeom prst="teardrop">
            <a:avLst>
              <a:gd name="adj" fmla="val 100000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Shape 632"/>
          <p:cNvSpPr/>
          <p:nvPr/>
        </p:nvSpPr>
        <p:spPr>
          <a:xfrm>
            <a:off x="5326264" y="1830312"/>
            <a:ext cx="1111712" cy="504892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400" b="1" dirty="0">
                <a:solidFill>
                  <a:srgbClr val="FFFFFF"/>
                </a:solidFill>
                <a:latin typeface="Aleo Regular"/>
                <a:ea typeface="Muli"/>
                <a:cs typeface="Muli"/>
                <a:sym typeface="Muli"/>
              </a:rPr>
              <a:t>EU</a:t>
            </a:r>
            <a:r>
              <a:rPr lang="en" sz="1400" b="1" dirty="0" smtClean="0">
                <a:solidFill>
                  <a:srgbClr val="FFFFFF"/>
                </a:solidFill>
                <a:latin typeface="Aleo Regular"/>
                <a:ea typeface="Muli"/>
                <a:cs typeface="Muli"/>
                <a:sym typeface="Muli"/>
              </a:rPr>
              <a:t>:</a:t>
            </a:r>
          </a:p>
          <a:p>
            <a:r>
              <a:rPr lang="en" sz="1400" b="1" dirty="0" smtClean="0">
                <a:solidFill>
                  <a:srgbClr val="FFFFFF"/>
                </a:solidFill>
                <a:latin typeface="Aleo Regular"/>
                <a:ea typeface="Muli"/>
                <a:cs typeface="Muli"/>
                <a:sym typeface="Muli"/>
              </a:rPr>
              <a:t>9,918 </a:t>
            </a:r>
            <a:r>
              <a:rPr lang="en" sz="1400" b="1" dirty="0">
                <a:solidFill>
                  <a:srgbClr val="FFFFFF"/>
                </a:solidFill>
                <a:latin typeface="Aleo Regular"/>
                <a:ea typeface="Muli"/>
                <a:cs typeface="Muli"/>
                <a:sym typeface="Muli"/>
              </a:rPr>
              <a:t>Ton</a:t>
            </a:r>
          </a:p>
        </p:txBody>
      </p:sp>
      <p:sp>
        <p:nvSpPr>
          <p:cNvPr id="18" name="Shape 632"/>
          <p:cNvSpPr/>
          <p:nvPr/>
        </p:nvSpPr>
        <p:spPr>
          <a:xfrm>
            <a:off x="7357403" y="2635480"/>
            <a:ext cx="1295665" cy="606277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400" b="1" dirty="0">
                <a:solidFill>
                  <a:srgbClr val="FFFFFF"/>
                </a:solidFill>
                <a:latin typeface="Aleo Regular"/>
                <a:ea typeface="Muli"/>
                <a:cs typeface="Muli"/>
                <a:sym typeface="Muli"/>
              </a:rPr>
              <a:t>INDIA: 2,751.84 Ton</a:t>
            </a:r>
          </a:p>
        </p:txBody>
      </p:sp>
      <p:sp>
        <p:nvSpPr>
          <p:cNvPr id="19" name="Shape 632"/>
          <p:cNvSpPr/>
          <p:nvPr/>
        </p:nvSpPr>
        <p:spPr>
          <a:xfrm>
            <a:off x="9028168" y="3532376"/>
            <a:ext cx="1311585" cy="763792"/>
          </a:xfrm>
          <a:prstGeom prst="wedgeRectCallout">
            <a:avLst>
              <a:gd name="adj1" fmla="val -51548"/>
              <a:gd name="adj2" fmla="val -7131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400" b="1" dirty="0">
                <a:solidFill>
                  <a:srgbClr val="FFFFFF"/>
                </a:solidFill>
                <a:latin typeface="Aleo Regular"/>
                <a:ea typeface="Muli"/>
                <a:cs typeface="Muli"/>
                <a:sym typeface="Muli"/>
              </a:rPr>
              <a:t>CHINA: 7,253.01 Ton</a:t>
            </a:r>
          </a:p>
        </p:txBody>
      </p:sp>
      <p:sp>
        <p:nvSpPr>
          <p:cNvPr id="20" name="Shape 632"/>
          <p:cNvSpPr/>
          <p:nvPr/>
        </p:nvSpPr>
        <p:spPr>
          <a:xfrm>
            <a:off x="9774707" y="2332469"/>
            <a:ext cx="1340966" cy="634675"/>
          </a:xfrm>
          <a:prstGeom prst="wedgeRectCallout">
            <a:avLst>
              <a:gd name="adj1" fmla="val -60816"/>
              <a:gd name="adj2" fmla="val 8173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400" b="1" dirty="0">
                <a:solidFill>
                  <a:srgbClr val="FFFFFF"/>
                </a:solidFill>
                <a:latin typeface="Aleo Regular"/>
                <a:ea typeface="Muli"/>
                <a:cs typeface="Muli"/>
                <a:sym typeface="Muli"/>
              </a:rPr>
              <a:t>JAPAN: 2,741.76 Ton</a:t>
            </a:r>
          </a:p>
        </p:txBody>
      </p:sp>
      <p:sp>
        <p:nvSpPr>
          <p:cNvPr id="21" name="Shape 632"/>
          <p:cNvSpPr/>
          <p:nvPr/>
        </p:nvSpPr>
        <p:spPr>
          <a:xfrm>
            <a:off x="8270792" y="1466770"/>
            <a:ext cx="1514754" cy="703603"/>
          </a:xfrm>
          <a:prstGeom prst="wedgeRectCallout">
            <a:avLst>
              <a:gd name="adj1" fmla="val -61363"/>
              <a:gd name="adj2" fmla="val 2830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400" b="1" dirty="0">
                <a:solidFill>
                  <a:srgbClr val="FFFFFF"/>
                </a:solidFill>
                <a:latin typeface="Aleo Regular"/>
                <a:ea typeface="Muli"/>
                <a:cs typeface="Muli"/>
                <a:sym typeface="Muli"/>
              </a:rPr>
              <a:t>RUSSIA: 1,411.66 Ton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7" y="4752304"/>
            <a:ext cx="3258089" cy="209676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80298" y="5103539"/>
            <a:ext cx="1852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o Regular"/>
              </a:rPr>
              <a:t> </a:t>
            </a:r>
            <a:r>
              <a:rPr lang="en-US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o Regular"/>
              </a:rPr>
              <a:t>En el 2017 </a:t>
            </a:r>
            <a:r>
              <a:rPr lang="es-MX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o Regular"/>
              </a:rPr>
              <a:t>aumentará</a:t>
            </a:r>
          </a:p>
          <a:p>
            <a:pPr algn="ctr"/>
            <a:r>
              <a:rPr lang="en-US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o Regular"/>
              </a:rPr>
              <a:t>33%</a:t>
            </a:r>
            <a:endParaRPr lang="es-ES" b="1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eo Regular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778859" y="5928291"/>
            <a:ext cx="581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Aleo Regular"/>
              </a:rPr>
              <a:t>Refrigeradores, televisores, celulares y otros desperdicios pesarán más que el equivalente a 200 edificios del tamaño del </a:t>
            </a:r>
            <a:r>
              <a:rPr lang="es-ES" sz="1400" dirty="0" err="1">
                <a:solidFill>
                  <a:schemeClr val="bg2">
                    <a:lumMod val="25000"/>
                  </a:schemeClr>
                </a:solidFill>
                <a:latin typeface="Aleo Regular"/>
              </a:rPr>
              <a:t>Empires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Aleo Regular"/>
              </a:rPr>
              <a:t> </a:t>
            </a:r>
            <a:r>
              <a:rPr lang="es-ES" sz="1400" dirty="0" err="1" smtClean="0">
                <a:solidFill>
                  <a:schemeClr val="bg2">
                    <a:lumMod val="25000"/>
                  </a:schemeClr>
                </a:solidFill>
                <a:latin typeface="Aleo Regular"/>
              </a:rPr>
              <a:t>State</a:t>
            </a:r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  <a:latin typeface="Aleo Regular"/>
              </a:rPr>
              <a:t>.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leo Regular"/>
            </a:endParaRPr>
          </a:p>
        </p:txBody>
      </p:sp>
      <p:cxnSp>
        <p:nvCxnSpPr>
          <p:cNvPr id="23" name="Straight Connector 5"/>
          <p:cNvCxnSpPr/>
          <p:nvPr/>
        </p:nvCxnSpPr>
        <p:spPr>
          <a:xfrm>
            <a:off x="1482299" y="1393253"/>
            <a:ext cx="8696611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676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9"/>
            <a:ext cx="12192000" cy="6858000"/>
          </a:xfrm>
          <a:prstGeom prst="rect">
            <a:avLst/>
          </a:prstGeom>
        </p:spPr>
      </p:pic>
      <p:sp>
        <p:nvSpPr>
          <p:cNvPr id="178" name="Shape 178"/>
          <p:cNvSpPr txBox="1">
            <a:spLocks noGrp="1"/>
          </p:cNvSpPr>
          <p:nvPr>
            <p:ph type="title" idx="4294967295"/>
          </p:nvPr>
        </p:nvSpPr>
        <p:spPr>
          <a:xfrm>
            <a:off x="0" y="1948501"/>
            <a:ext cx="5979199" cy="2960799"/>
          </a:xfrm>
          <a:prstGeom prst="rect">
            <a:avLst/>
          </a:prstGeom>
          <a:solidFill>
            <a:srgbClr val="00B2FF">
              <a:alpha val="73330"/>
            </a:srgbClr>
          </a:solidFill>
        </p:spPr>
        <p:txBody>
          <a:bodyPr vert="horz" lIns="121900" tIns="121900" rIns="121900" bIns="121900" rtlCol="0" anchor="ctr" anchorCtr="0">
            <a:noAutofit/>
          </a:bodyPr>
          <a:lstStyle/>
          <a:p>
            <a:pPr lvl="0" algn="ctr"/>
            <a:r>
              <a:rPr lang="es-ES" sz="3200" dirty="0">
                <a:solidFill>
                  <a:schemeClr val="bg1"/>
                </a:solidFill>
                <a:latin typeface="Aleo Regular"/>
              </a:rPr>
              <a:t>Y el problema continua…</a:t>
            </a:r>
            <a:endParaRPr lang="en-US" sz="3200" dirty="0">
              <a:solidFill>
                <a:schemeClr val="bg1"/>
              </a:solidFill>
              <a:latin typeface="Ale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970541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781050" y="657965"/>
            <a:ext cx="872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latin typeface="Aleo Regular"/>
                <a:sym typeface="Aleo Regular" charset="0"/>
              </a:rPr>
              <a:t>Basura electrónica… </a:t>
            </a:r>
            <a:r>
              <a:rPr lang="es-MX" sz="2800" b="1" dirty="0" smtClean="0">
                <a:solidFill>
                  <a:srgbClr val="00B0F0"/>
                </a:solidFill>
                <a:latin typeface="Aleo Regular"/>
                <a:sym typeface="Aleo Regular" charset="0"/>
              </a:rPr>
              <a:t>la otra cara de la tecnología.</a:t>
            </a:r>
            <a:endParaRPr lang="es-MX" sz="2800" dirty="0">
              <a:solidFill>
                <a:srgbClr val="00B0F0"/>
              </a:solidFill>
              <a:latin typeface="Aleo Regular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98489" y="919575"/>
            <a:ext cx="11213206" cy="5921948"/>
            <a:chOff x="1291475" y="1472192"/>
            <a:chExt cx="10061152" cy="513324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1475" y="1472192"/>
              <a:ext cx="10061152" cy="5133241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5008100" y="3235570"/>
              <a:ext cx="2011680" cy="276999"/>
            </a:xfrm>
            <a:prstGeom prst="rect">
              <a:avLst/>
            </a:prstGeom>
            <a:solidFill>
              <a:srgbClr val="F3F3F3"/>
            </a:solidFill>
          </p:spPr>
          <p:txBody>
            <a:bodyPr wrap="square" rtlCol="0">
              <a:spAutoFit/>
            </a:bodyPr>
            <a:lstStyle/>
            <a:p>
              <a:r>
                <a:rPr lang="es-MX" sz="1200" dirty="0" smtClean="0"/>
                <a:t>Se comercializaron en 2013</a:t>
              </a:r>
              <a:endParaRPr lang="es-MX" sz="1200" dirty="0"/>
            </a:p>
          </p:txBody>
        </p:sp>
      </p:grpSp>
      <p:cxnSp>
        <p:nvCxnSpPr>
          <p:cNvPr id="10" name="Straight Connector 5"/>
          <p:cNvCxnSpPr/>
          <p:nvPr/>
        </p:nvCxnSpPr>
        <p:spPr>
          <a:xfrm>
            <a:off x="1675484" y="1290221"/>
            <a:ext cx="8696611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5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 idx="4294967295"/>
          </p:nvPr>
        </p:nvSpPr>
        <p:spPr>
          <a:xfrm>
            <a:off x="1" y="1948501"/>
            <a:ext cx="5979199" cy="2960799"/>
          </a:xfrm>
          <a:prstGeom prst="rect">
            <a:avLst/>
          </a:prstGeom>
          <a:solidFill>
            <a:srgbClr val="00B2FF">
              <a:alpha val="73330"/>
            </a:srgbClr>
          </a:solidFill>
        </p:spPr>
        <p:txBody>
          <a:bodyPr vert="horz" lIns="121900" tIns="121900" rIns="121900" bIns="121900" rtlCol="0" anchor="ctr" anchorCtr="0">
            <a:noAutofit/>
          </a:bodyPr>
          <a:lstStyle/>
          <a:p>
            <a:pPr lvl="0" algn="ctr"/>
            <a:r>
              <a:rPr lang="es-ES" sz="3200" dirty="0" smtClean="0">
                <a:solidFill>
                  <a:schemeClr val="bg1"/>
                </a:solidFill>
                <a:latin typeface="Aleo Regular"/>
              </a:rPr>
              <a:t>Nuestra solución es…</a:t>
            </a:r>
            <a:endParaRPr lang="en-US" sz="3200" dirty="0">
              <a:solidFill>
                <a:schemeClr val="bg1"/>
              </a:solidFill>
              <a:latin typeface="Aleo Regular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5" y="2124221"/>
            <a:ext cx="4194125" cy="23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696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00401" y="670844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  <a:latin typeface="Aleo Regular"/>
                <a:sym typeface="Aleo Regular" charset="0"/>
              </a:rPr>
              <a:t>Nuestra</a:t>
            </a:r>
            <a:r>
              <a:rPr lang="es-MX" sz="2800" b="1" dirty="0" smtClean="0">
                <a:latin typeface="Aleo Regular"/>
                <a:sym typeface="Aleo Regular" charset="0"/>
              </a:rPr>
              <a:t> </a:t>
            </a:r>
            <a:r>
              <a:rPr lang="es-MX" sz="2800" b="1" dirty="0" smtClean="0">
                <a:solidFill>
                  <a:srgbClr val="2DD1E7"/>
                </a:solidFill>
                <a:latin typeface="Aleo Regular"/>
                <a:sym typeface="Aleo Regular" charset="0"/>
              </a:rPr>
              <a:t>Solución</a:t>
            </a:r>
            <a:endParaRPr lang="es-MX" sz="2800" dirty="0">
              <a:solidFill>
                <a:srgbClr val="2DD1E7"/>
              </a:solidFill>
              <a:latin typeface="Aleo Regular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1731594"/>
            <a:ext cx="4396444" cy="3022903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4574700" y="1877968"/>
            <a:ext cx="3636499" cy="2588343"/>
            <a:chOff x="4986996" y="2150571"/>
            <a:chExt cx="3636499" cy="2588343"/>
          </a:xfrm>
        </p:grpSpPr>
        <p:grpSp>
          <p:nvGrpSpPr>
            <p:cNvPr id="9" name="Grupo 8"/>
            <p:cNvGrpSpPr/>
            <p:nvPr/>
          </p:nvGrpSpPr>
          <p:grpSpPr>
            <a:xfrm>
              <a:off x="5008098" y="2166425"/>
              <a:ext cx="295422" cy="253218"/>
              <a:chOff x="5008098" y="2166425"/>
              <a:chExt cx="295422" cy="253218"/>
            </a:xfrm>
          </p:grpSpPr>
          <p:sp>
            <p:nvSpPr>
              <p:cNvPr id="7" name="Elipse 6"/>
              <p:cNvSpPr/>
              <p:nvPr/>
            </p:nvSpPr>
            <p:spPr>
              <a:xfrm>
                <a:off x="5008098" y="2166425"/>
                <a:ext cx="295422" cy="25321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Elipse 7"/>
              <p:cNvSpPr/>
              <p:nvPr/>
            </p:nvSpPr>
            <p:spPr>
              <a:xfrm>
                <a:off x="5106572" y="2236763"/>
                <a:ext cx="98474" cy="98474"/>
              </a:xfrm>
              <a:prstGeom prst="ellipse">
                <a:avLst/>
              </a:prstGeom>
              <a:solidFill>
                <a:srgbClr val="2DD1E7"/>
              </a:solidFill>
              <a:ln>
                <a:solidFill>
                  <a:srgbClr val="33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4991684" y="2572046"/>
              <a:ext cx="295422" cy="253218"/>
              <a:chOff x="5008098" y="2166425"/>
              <a:chExt cx="295422" cy="253218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5008098" y="2166425"/>
                <a:ext cx="295422" cy="25321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5106572" y="2236763"/>
                <a:ext cx="98474" cy="98474"/>
              </a:xfrm>
              <a:prstGeom prst="ellipse">
                <a:avLst/>
              </a:prstGeom>
              <a:solidFill>
                <a:srgbClr val="2DD1E7"/>
              </a:solidFill>
              <a:ln>
                <a:solidFill>
                  <a:srgbClr val="33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2" name="CuadroTexto 21"/>
            <p:cNvSpPr txBox="1"/>
            <p:nvPr/>
          </p:nvSpPr>
          <p:spPr>
            <a:xfrm>
              <a:off x="5338426" y="2150571"/>
              <a:ext cx="3088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chemeClr val="bg2">
                      <a:lumMod val="50000"/>
                    </a:schemeClr>
                  </a:solidFill>
                </a:rPr>
                <a:t>Polímero conductor 110 Volts</a:t>
              </a:r>
              <a:endParaRPr lang="es-MX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331654" y="2515774"/>
              <a:ext cx="2367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chemeClr val="bg2">
                      <a:lumMod val="50000"/>
                    </a:schemeClr>
                  </a:solidFill>
                </a:rPr>
                <a:t>No se oxida</a:t>
              </a:r>
              <a:endParaRPr lang="es-MX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4989341" y="3019866"/>
              <a:ext cx="295422" cy="253218"/>
              <a:chOff x="5008098" y="2166425"/>
              <a:chExt cx="295422" cy="253218"/>
            </a:xfrm>
          </p:grpSpPr>
          <p:sp>
            <p:nvSpPr>
              <p:cNvPr id="25" name="Elipse 24"/>
              <p:cNvSpPr/>
              <p:nvPr/>
            </p:nvSpPr>
            <p:spPr>
              <a:xfrm>
                <a:off x="5008098" y="2166425"/>
                <a:ext cx="295422" cy="25321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5106572" y="2236763"/>
                <a:ext cx="98474" cy="98474"/>
              </a:xfrm>
              <a:prstGeom prst="ellipse">
                <a:avLst/>
              </a:prstGeom>
              <a:solidFill>
                <a:srgbClr val="2DD1E7"/>
              </a:solidFill>
              <a:ln>
                <a:solidFill>
                  <a:srgbClr val="33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7" name="CuadroTexto 26"/>
            <p:cNvSpPr txBox="1"/>
            <p:nvPr/>
          </p:nvSpPr>
          <p:spPr>
            <a:xfrm>
              <a:off x="5303520" y="2955447"/>
              <a:ext cx="2588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chemeClr val="bg2">
                      <a:lumMod val="50000"/>
                    </a:schemeClr>
                  </a:solidFill>
                </a:rPr>
                <a:t>Degradable de 3 a 5 años</a:t>
              </a:r>
              <a:endParaRPr lang="es-MX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4989341" y="3470030"/>
              <a:ext cx="295422" cy="253218"/>
              <a:chOff x="5008098" y="2166425"/>
              <a:chExt cx="295422" cy="253218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5008098" y="2166425"/>
                <a:ext cx="295422" cy="25321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5106572" y="2236763"/>
                <a:ext cx="98474" cy="98474"/>
              </a:xfrm>
              <a:prstGeom prst="ellipse">
                <a:avLst/>
              </a:prstGeom>
              <a:solidFill>
                <a:srgbClr val="2DD1E7"/>
              </a:solidFill>
              <a:ln>
                <a:solidFill>
                  <a:srgbClr val="33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34" name="CuadroTexto 33"/>
            <p:cNvSpPr txBox="1"/>
            <p:nvPr/>
          </p:nvSpPr>
          <p:spPr>
            <a:xfrm>
              <a:off x="5315242" y="3361064"/>
              <a:ext cx="330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chemeClr val="bg2">
                      <a:lumMod val="50000"/>
                    </a:schemeClr>
                  </a:solidFill>
                </a:rPr>
                <a:t>Reducción de costo de producción estimado de 80%</a:t>
              </a:r>
              <a:endParaRPr lang="es-MX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38" name="Grupo 37"/>
            <p:cNvGrpSpPr/>
            <p:nvPr/>
          </p:nvGrpSpPr>
          <p:grpSpPr>
            <a:xfrm>
              <a:off x="4986996" y="4157000"/>
              <a:ext cx="295422" cy="253218"/>
              <a:chOff x="5008098" y="2166425"/>
              <a:chExt cx="295422" cy="253218"/>
            </a:xfrm>
          </p:grpSpPr>
          <p:sp>
            <p:nvSpPr>
              <p:cNvPr id="39" name="Elipse 38"/>
              <p:cNvSpPr/>
              <p:nvPr/>
            </p:nvSpPr>
            <p:spPr>
              <a:xfrm>
                <a:off x="5008098" y="2166425"/>
                <a:ext cx="295422" cy="25321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5106572" y="2236763"/>
                <a:ext cx="98474" cy="98474"/>
              </a:xfrm>
              <a:prstGeom prst="ellipse">
                <a:avLst/>
              </a:prstGeom>
              <a:solidFill>
                <a:srgbClr val="2DD1E7"/>
              </a:solidFill>
              <a:ln>
                <a:solidFill>
                  <a:srgbClr val="33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41" name="CuadroTexto 40"/>
            <p:cNvSpPr txBox="1"/>
            <p:nvPr/>
          </p:nvSpPr>
          <p:spPr>
            <a:xfrm>
              <a:off x="5287109" y="4092583"/>
              <a:ext cx="33363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chemeClr val="bg2">
                      <a:lumMod val="50000"/>
                    </a:schemeClr>
                  </a:solidFill>
                </a:rPr>
                <a:t>Maleable, ligero, presentación en forma semiflexible.</a:t>
              </a:r>
              <a:endParaRPr lang="es-MX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442130" y="1335368"/>
            <a:ext cx="3749870" cy="3768580"/>
            <a:chOff x="8508609" y="1475012"/>
            <a:chExt cx="3749870" cy="3768580"/>
          </a:xfrm>
        </p:grpSpPr>
        <p:grpSp>
          <p:nvGrpSpPr>
            <p:cNvPr id="13" name="Grupo 12"/>
            <p:cNvGrpSpPr/>
            <p:nvPr/>
          </p:nvGrpSpPr>
          <p:grpSpPr>
            <a:xfrm>
              <a:off x="8508609" y="1744388"/>
              <a:ext cx="3749870" cy="3499204"/>
              <a:chOff x="222416" y="2100091"/>
              <a:chExt cx="4244584" cy="3748418"/>
            </a:xfrm>
          </p:grpSpPr>
          <p:grpSp>
            <p:nvGrpSpPr>
              <p:cNvPr id="14" name="Grupo 13"/>
              <p:cNvGrpSpPr/>
              <p:nvPr/>
            </p:nvGrpSpPr>
            <p:grpSpPr>
              <a:xfrm>
                <a:off x="1384245" y="2100091"/>
                <a:ext cx="3082755" cy="3748418"/>
                <a:chOff x="2439592" y="1675088"/>
                <a:chExt cx="3082755" cy="3748418"/>
              </a:xfrm>
            </p:grpSpPr>
            <p:pic>
              <p:nvPicPr>
                <p:cNvPr id="16" name="Marcador de contenido 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3353" b="97038" l="49" r="100000">
                              <a14:backgroundMark x1="28320" y1="52148" x2="43726" y2="52148"/>
                              <a14:backgroundMark x1="31201" y1="48242" x2="37964" y2="46289"/>
                            </a14:backgroundRemoval>
                          </a14:imgEffect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 flipV="1">
                  <a:off x="2106761" y="2007919"/>
                  <a:ext cx="3748418" cy="308275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7" name="Grupo 16"/>
                <p:cNvGrpSpPr/>
                <p:nvPr/>
              </p:nvGrpSpPr>
              <p:grpSpPr>
                <a:xfrm>
                  <a:off x="2868609" y="2884868"/>
                  <a:ext cx="576580" cy="2034656"/>
                  <a:chOff x="327546" y="2130776"/>
                  <a:chExt cx="576580" cy="1626694"/>
                </a:xfrm>
              </p:grpSpPr>
              <p:cxnSp>
                <p:nvCxnSpPr>
                  <p:cNvPr id="18" name="Conector recto de flecha 17"/>
                  <p:cNvCxnSpPr/>
                  <p:nvPr/>
                </p:nvCxnSpPr>
                <p:spPr>
                  <a:xfrm>
                    <a:off x="339047" y="2130776"/>
                    <a:ext cx="565079" cy="45626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ector recto de flecha 18"/>
                  <p:cNvCxnSpPr/>
                  <p:nvPr/>
                </p:nvCxnSpPr>
                <p:spPr>
                  <a:xfrm>
                    <a:off x="349321" y="2130776"/>
                    <a:ext cx="549549" cy="84341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ector recto de flecha 19"/>
                  <p:cNvCxnSpPr/>
                  <p:nvPr/>
                </p:nvCxnSpPr>
                <p:spPr>
                  <a:xfrm>
                    <a:off x="335497" y="2130776"/>
                    <a:ext cx="541895" cy="129000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Conector recto de flecha 20"/>
                  <p:cNvCxnSpPr/>
                  <p:nvPr/>
                </p:nvCxnSpPr>
                <p:spPr>
                  <a:xfrm>
                    <a:off x="327546" y="2130776"/>
                    <a:ext cx="502957" cy="162669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" name="CuadroTexto 14"/>
              <p:cNvSpPr txBox="1"/>
              <p:nvPr/>
            </p:nvSpPr>
            <p:spPr>
              <a:xfrm>
                <a:off x="222416" y="2663540"/>
                <a:ext cx="2170976" cy="98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>
                    <a:solidFill>
                      <a:schemeClr val="bg2">
                        <a:lumMod val="50000"/>
                      </a:schemeClr>
                    </a:solidFill>
                  </a:rPr>
                  <a:t>Innovamos en material conductor.</a:t>
                </a:r>
                <a:endParaRPr lang="es-MX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2" name="CuadroTexto 41"/>
            <p:cNvSpPr txBox="1"/>
            <p:nvPr/>
          </p:nvSpPr>
          <p:spPr>
            <a:xfrm>
              <a:off x="9734732" y="1475012"/>
              <a:ext cx="2324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chemeClr val="bg2">
                      <a:lumMod val="50000"/>
                    </a:schemeClr>
                  </a:solidFill>
                </a:rPr>
                <a:t>Prototipo funcional.</a:t>
              </a:r>
              <a:endParaRPr lang="es-MX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CuadroTexto 42"/>
          <p:cNvSpPr txBox="1"/>
          <p:nvPr/>
        </p:nvSpPr>
        <p:spPr>
          <a:xfrm>
            <a:off x="352771" y="5411507"/>
            <a:ext cx="1157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Nuestro polímero conductor hasta el momento es funcional con instalaciones eléctricas convencionales (cargar un celular, conectar una computadora, aparatos electrodomésticos,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</a:rPr>
              <a:t>etc.).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8271706" y="1779621"/>
            <a:ext cx="82428" cy="2928774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 43"/>
          <p:cNvSpPr/>
          <p:nvPr/>
        </p:nvSpPr>
        <p:spPr>
          <a:xfrm rot="5400000">
            <a:off x="5960088" y="-292628"/>
            <a:ext cx="67404" cy="11141365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5" name="Straight Connector 5"/>
          <p:cNvCxnSpPr/>
          <p:nvPr/>
        </p:nvCxnSpPr>
        <p:spPr>
          <a:xfrm>
            <a:off x="4525977" y="1150603"/>
            <a:ext cx="330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0"/>
          <a:stretch/>
        </p:blipFill>
        <p:spPr>
          <a:xfrm>
            <a:off x="9234152" y="0"/>
            <a:ext cx="3691944" cy="4738844"/>
          </a:xfrm>
          <a:prstGeom prst="rect">
            <a:avLst/>
          </a:prstGeom>
        </p:spPr>
      </p:pic>
      <p:sp>
        <p:nvSpPr>
          <p:cNvPr id="3" name="Shape 178"/>
          <p:cNvSpPr txBox="1">
            <a:spLocks/>
          </p:cNvSpPr>
          <p:nvPr/>
        </p:nvSpPr>
        <p:spPr>
          <a:xfrm>
            <a:off x="0" y="1948501"/>
            <a:ext cx="5979199" cy="2960799"/>
          </a:xfrm>
          <a:prstGeom prst="rect">
            <a:avLst/>
          </a:prstGeom>
          <a:solidFill>
            <a:srgbClr val="00B2FF">
              <a:alpha val="73330"/>
            </a:srgbClr>
          </a:solidFill>
        </p:spPr>
        <p:txBody>
          <a:bodyPr vert="horz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 smtClean="0">
                <a:solidFill>
                  <a:schemeClr val="bg1"/>
                </a:solidFill>
                <a:latin typeface="Aleo Regular"/>
              </a:rPr>
              <a:t>Mercado: impresión 3D…</a:t>
            </a:r>
            <a:endParaRPr lang="en-US" sz="3200" dirty="0">
              <a:solidFill>
                <a:schemeClr val="bg1"/>
              </a:solidFill>
              <a:latin typeface="Aleo Regular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t="12542" r="15276" b="14122"/>
          <a:stretch/>
        </p:blipFill>
        <p:spPr>
          <a:xfrm>
            <a:off x="5422005" y="2562895"/>
            <a:ext cx="4314423" cy="319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5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>
          <a:xfrm>
            <a:off x="4234631" y="3589357"/>
            <a:ext cx="4712645" cy="941409"/>
          </a:xfrm>
          <a:prstGeom prst="ellipse">
            <a:avLst/>
          </a:prstGeom>
          <a:gradFill flip="none" rotWithShape="1">
            <a:gsLst>
              <a:gs pos="100000">
                <a:srgbClr val="94B9F4">
                  <a:alpha val="0"/>
                </a:srgb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F2ED-C0F1-A14B-BA46-C5847C658EB2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45219" y="1062541"/>
            <a:ext cx="3644121" cy="10788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20180656"/>
              </p:ext>
            </p:extLst>
          </p:nvPr>
        </p:nvGraphicFramePr>
        <p:xfrm>
          <a:off x="3147873" y="106254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Moon 12"/>
          <p:cNvSpPr/>
          <p:nvPr/>
        </p:nvSpPr>
        <p:spPr>
          <a:xfrm rot="15875716">
            <a:off x="6201682" y="1717002"/>
            <a:ext cx="705236" cy="3650567"/>
          </a:xfrm>
          <a:prstGeom prst="moon">
            <a:avLst>
              <a:gd name="adj" fmla="val 4953"/>
            </a:avLst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9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52400" sx="104000" sy="104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 flipH="1">
            <a:off x="7998017" y="1913277"/>
            <a:ext cx="1963530" cy="294865"/>
            <a:chOff x="850900" y="2453561"/>
            <a:chExt cx="2324100" cy="238839"/>
          </a:xfrm>
          <a:effectLst/>
        </p:grpSpPr>
        <p:cxnSp>
          <p:nvCxnSpPr>
            <p:cNvPr id="25" name="Straight Connector 24"/>
            <p:cNvCxnSpPr/>
            <p:nvPr/>
          </p:nvCxnSpPr>
          <p:spPr>
            <a:xfrm>
              <a:off x="850900" y="2453561"/>
              <a:ext cx="211244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963340" y="2453561"/>
              <a:ext cx="211660" cy="23883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8288951" y="1615313"/>
            <a:ext cx="1672596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Transporte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leo Regular"/>
            </a:endParaRPr>
          </a:p>
        </p:txBody>
      </p:sp>
      <p:grpSp>
        <p:nvGrpSpPr>
          <p:cNvPr id="32" name="Group 31"/>
          <p:cNvGrpSpPr/>
          <p:nvPr/>
        </p:nvGrpSpPr>
        <p:grpSpPr>
          <a:xfrm flipV="1">
            <a:off x="2271100" y="4235900"/>
            <a:ext cx="1963530" cy="294865"/>
            <a:chOff x="850900" y="2453561"/>
            <a:chExt cx="2324100" cy="238839"/>
          </a:xfrm>
          <a:effectLst/>
        </p:grpSpPr>
        <p:cxnSp>
          <p:nvCxnSpPr>
            <p:cNvPr id="33" name="Straight Connector 32"/>
            <p:cNvCxnSpPr/>
            <p:nvPr/>
          </p:nvCxnSpPr>
          <p:spPr>
            <a:xfrm>
              <a:off x="850900" y="2453561"/>
              <a:ext cx="211244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63340" y="2453561"/>
              <a:ext cx="211660" cy="23883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2327156" y="4247257"/>
            <a:ext cx="1672596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Arquitectos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leo Regular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67595" y="5115175"/>
            <a:ext cx="2488505" cy="5374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s-ES" sz="1200" dirty="0" smtClean="0">
                <a:solidFill>
                  <a:schemeClr val="bg2">
                    <a:lumMod val="50000"/>
                  </a:schemeClr>
                </a:solidFill>
              </a:rPr>
              <a:t>Segmento </a:t>
            </a:r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de Mercado de impresión </a:t>
            </a:r>
            <a:r>
              <a:rPr lang="es-ES" sz="1200" dirty="0"/>
              <a:t>3D </a:t>
            </a:r>
            <a:r>
              <a:rPr lang="es-ES" sz="1000" dirty="0"/>
              <a:t>en 2015</a:t>
            </a:r>
          </a:p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endParaRPr lang="en-US" sz="1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67946" y="5115175"/>
            <a:ext cx="2488505" cy="5374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MX" sz="1200" dirty="0">
                <a:solidFill>
                  <a:schemeClr val="bg2">
                    <a:lumMod val="50000"/>
                  </a:schemeClr>
                </a:solidFill>
              </a:rPr>
              <a:t>En 2015, los ingresos crecieron un adicional de 15,8%. En el año 2015, los ingresos crecieron a una tasa anual promedio de 22,4% a un total de $ 1,7 mil millones.(EUA</a:t>
            </a:r>
            <a:r>
              <a:rPr lang="es-MX" sz="1000" dirty="0">
                <a:solidFill>
                  <a:schemeClr val="bg2">
                    <a:lumMod val="50000"/>
                  </a:schemeClr>
                </a:solidFill>
              </a:rPr>
              <a:t>).</a:t>
            </a:r>
            <a:endParaRPr lang="es-E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68297" y="5115175"/>
            <a:ext cx="2488505" cy="5374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Abarque del mercado el primer año es de 0.05%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612022" y="4994186"/>
            <a:ext cx="0" cy="779463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38100" algn="ctr" rotWithShape="0">
              <a:schemeClr val="tx1">
                <a:alpha val="44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612373" y="4994186"/>
            <a:ext cx="0" cy="779463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38100" algn="ctr" rotWithShape="0">
              <a:schemeClr val="tx1">
                <a:alpha val="44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3965582" y="451282"/>
            <a:ext cx="5577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  <a:latin typeface="Aleo Regular"/>
                <a:sym typeface="Aleo Regular" charset="0"/>
              </a:rPr>
              <a:t>Segmento </a:t>
            </a:r>
            <a:r>
              <a:rPr lang="es-MX" sz="2800" b="1" dirty="0" smtClean="0">
                <a:latin typeface="Aleo Regular"/>
                <a:sym typeface="Aleo Regular" charset="0"/>
              </a:rPr>
              <a:t> </a:t>
            </a:r>
            <a:r>
              <a:rPr lang="es-MX" sz="2800" b="1" dirty="0" smtClean="0">
                <a:solidFill>
                  <a:srgbClr val="00B0F0"/>
                </a:solidFill>
                <a:latin typeface="Aleo Regular"/>
                <a:sym typeface="Aleo Regular" charset="0"/>
              </a:rPr>
              <a:t>de mercado</a:t>
            </a:r>
            <a:endParaRPr lang="es-MX" sz="2800" dirty="0">
              <a:solidFill>
                <a:srgbClr val="00B0F0"/>
              </a:solidFill>
              <a:latin typeface="Aleo Regular"/>
            </a:endParaRPr>
          </a:p>
        </p:txBody>
      </p:sp>
      <p:grpSp>
        <p:nvGrpSpPr>
          <p:cNvPr id="26" name="Group 31"/>
          <p:cNvGrpSpPr/>
          <p:nvPr/>
        </p:nvGrpSpPr>
        <p:grpSpPr>
          <a:xfrm>
            <a:off x="2740388" y="1765844"/>
            <a:ext cx="1963530" cy="294865"/>
            <a:chOff x="850900" y="2453561"/>
            <a:chExt cx="2324100" cy="238839"/>
          </a:xfrm>
          <a:effectLst/>
        </p:grpSpPr>
        <p:cxnSp>
          <p:nvCxnSpPr>
            <p:cNvPr id="27" name="Straight Connector 32"/>
            <p:cNvCxnSpPr/>
            <p:nvPr/>
          </p:nvCxnSpPr>
          <p:spPr>
            <a:xfrm>
              <a:off x="850900" y="2453561"/>
              <a:ext cx="211244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3"/>
            <p:cNvCxnSpPr/>
            <p:nvPr/>
          </p:nvCxnSpPr>
          <p:spPr>
            <a:xfrm>
              <a:off x="2963340" y="2453561"/>
              <a:ext cx="211660" cy="23883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4"/>
          <p:cNvSpPr txBox="1"/>
          <p:nvPr/>
        </p:nvSpPr>
        <p:spPr>
          <a:xfrm>
            <a:off x="2542566" y="1266894"/>
            <a:ext cx="1937323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s-ES" sz="1400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compañías 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leo Regular"/>
              </a:rPr>
              <a:t>de productos de consumo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leo Regular"/>
            </a:endParaRPr>
          </a:p>
        </p:txBody>
      </p:sp>
      <p:grpSp>
        <p:nvGrpSpPr>
          <p:cNvPr id="40" name="Group 29"/>
          <p:cNvGrpSpPr/>
          <p:nvPr/>
        </p:nvGrpSpPr>
        <p:grpSpPr>
          <a:xfrm flipH="1">
            <a:off x="8404682" y="3083898"/>
            <a:ext cx="1963530" cy="294865"/>
            <a:chOff x="850900" y="2453561"/>
            <a:chExt cx="2324100" cy="238839"/>
          </a:xfrm>
          <a:effectLst/>
        </p:grpSpPr>
        <p:cxnSp>
          <p:nvCxnSpPr>
            <p:cNvPr id="43" name="Straight Connector 24"/>
            <p:cNvCxnSpPr/>
            <p:nvPr/>
          </p:nvCxnSpPr>
          <p:spPr>
            <a:xfrm>
              <a:off x="850900" y="2453561"/>
              <a:ext cx="211244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8"/>
            <p:cNvCxnSpPr/>
            <p:nvPr/>
          </p:nvCxnSpPr>
          <p:spPr>
            <a:xfrm>
              <a:off x="2963340" y="2453561"/>
              <a:ext cx="211660" cy="23883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30"/>
          <p:cNvSpPr txBox="1"/>
          <p:nvPr/>
        </p:nvSpPr>
        <p:spPr>
          <a:xfrm>
            <a:off x="8607607" y="2717311"/>
            <a:ext cx="1672596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Salud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leo Regular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640778" y="1172460"/>
            <a:ext cx="274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Aleo Regular"/>
              </a:rPr>
              <a:t>Impresión 3D</a:t>
            </a:r>
            <a:endParaRPr lang="es-MX" sz="1400" dirty="0">
              <a:solidFill>
                <a:schemeClr val="bg2">
                  <a:lumMod val="50000"/>
                </a:schemeClr>
              </a:solidFill>
              <a:latin typeface="Ale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596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>
            <a:spLocks/>
          </p:cNvSpPr>
          <p:nvPr/>
        </p:nvSpPr>
        <p:spPr bwMode="auto">
          <a:xfrm>
            <a:off x="9131120" y="4833938"/>
            <a:ext cx="3092629" cy="2020888"/>
          </a:xfrm>
          <a:custGeom>
            <a:avLst/>
            <a:gdLst>
              <a:gd name="T0" fmla="*/ 2244 w 2244"/>
              <a:gd name="T1" fmla="*/ 848 h 848"/>
              <a:gd name="T2" fmla="*/ 0 w 2244"/>
              <a:gd name="T3" fmla="*/ 848 h 848"/>
              <a:gd name="T4" fmla="*/ 165 w 2244"/>
              <a:gd name="T5" fmla="*/ 0 h 848"/>
              <a:gd name="T6" fmla="*/ 2244 w 2244"/>
              <a:gd name="T7" fmla="*/ 848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44" h="848">
                <a:moveTo>
                  <a:pt x="2244" y="848"/>
                </a:moveTo>
                <a:cubicBezTo>
                  <a:pt x="0" y="848"/>
                  <a:pt x="0" y="848"/>
                  <a:pt x="0" y="848"/>
                </a:cubicBezTo>
                <a:cubicBezTo>
                  <a:pt x="0" y="548"/>
                  <a:pt x="59" y="262"/>
                  <a:pt x="165" y="0"/>
                </a:cubicBezTo>
                <a:cubicBezTo>
                  <a:pt x="618" y="181"/>
                  <a:pt x="2244" y="848"/>
                  <a:pt x="2244" y="84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88900" dist="38100" dir="13500000" algn="b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8737495" y="4075346"/>
            <a:ext cx="3486255" cy="2779479"/>
          </a:xfrm>
          <a:custGeom>
            <a:avLst/>
            <a:gdLst>
              <a:gd name="T0" fmla="*/ 1844 w 1844"/>
              <a:gd name="T1" fmla="*/ 1416 h 1416"/>
              <a:gd name="T2" fmla="*/ 0 w 1844"/>
              <a:gd name="T3" fmla="*/ 668 h 1416"/>
              <a:gd name="T4" fmla="*/ 446 w 1844"/>
              <a:gd name="T5" fmla="*/ 0 h 1416"/>
              <a:gd name="T6" fmla="*/ 1844 w 1844"/>
              <a:gd name="T7" fmla="*/ 1416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4" h="1416">
                <a:moveTo>
                  <a:pt x="1844" y="1416"/>
                </a:moveTo>
                <a:cubicBezTo>
                  <a:pt x="1844" y="1416"/>
                  <a:pt x="470" y="875"/>
                  <a:pt x="0" y="668"/>
                </a:cubicBezTo>
                <a:cubicBezTo>
                  <a:pt x="103" y="415"/>
                  <a:pt x="256" y="189"/>
                  <a:pt x="446" y="0"/>
                </a:cubicBezTo>
                <a:cubicBezTo>
                  <a:pt x="788" y="347"/>
                  <a:pt x="1844" y="1416"/>
                  <a:pt x="1844" y="14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88900" dist="38100" dir="13500000" algn="b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Freeform 8"/>
          <p:cNvSpPr>
            <a:spLocks/>
          </p:cNvSpPr>
          <p:nvPr/>
        </p:nvSpPr>
        <p:spPr bwMode="auto">
          <a:xfrm>
            <a:off x="8927824" y="2473640"/>
            <a:ext cx="3295925" cy="4381186"/>
          </a:xfrm>
          <a:custGeom>
            <a:avLst/>
            <a:gdLst>
              <a:gd name="T0" fmla="*/ 1222 w 1222"/>
              <a:gd name="T1" fmla="*/ 1595 h 1595"/>
              <a:gd name="T2" fmla="*/ 0 w 1222"/>
              <a:gd name="T3" fmla="*/ 385 h 1595"/>
              <a:gd name="T4" fmla="*/ 578 w 1222"/>
              <a:gd name="T5" fmla="*/ 0 h 1595"/>
              <a:gd name="T6" fmla="*/ 1222 w 1222"/>
              <a:gd name="T7" fmla="*/ 1595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2" h="1595">
                <a:moveTo>
                  <a:pt x="1222" y="1595"/>
                </a:moveTo>
                <a:cubicBezTo>
                  <a:pt x="1222" y="1595"/>
                  <a:pt x="442" y="808"/>
                  <a:pt x="0" y="385"/>
                </a:cubicBezTo>
                <a:cubicBezTo>
                  <a:pt x="163" y="220"/>
                  <a:pt x="360" y="88"/>
                  <a:pt x="578" y="0"/>
                </a:cubicBezTo>
                <a:cubicBezTo>
                  <a:pt x="688" y="292"/>
                  <a:pt x="1222" y="1595"/>
                  <a:pt x="1222" y="15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88900" dist="38100" dir="13500000" algn="b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9"/>
          <p:cNvSpPr>
            <a:spLocks/>
          </p:cNvSpPr>
          <p:nvPr/>
        </p:nvSpPr>
        <p:spPr bwMode="auto">
          <a:xfrm>
            <a:off x="10079673" y="1339403"/>
            <a:ext cx="2115077" cy="5502727"/>
          </a:xfrm>
          <a:custGeom>
            <a:avLst/>
            <a:gdLst>
              <a:gd name="T0" fmla="*/ 542 w 542"/>
              <a:gd name="T1" fmla="*/ 0 h 1453"/>
              <a:gd name="T2" fmla="*/ 542 w 542"/>
              <a:gd name="T3" fmla="*/ 1453 h 1453"/>
              <a:gd name="T4" fmla="*/ 0 w 542"/>
              <a:gd name="T5" fmla="*/ 105 h 1453"/>
              <a:gd name="T6" fmla="*/ 542 w 542"/>
              <a:gd name="T7" fmla="*/ 0 h 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2" h="1453">
                <a:moveTo>
                  <a:pt x="542" y="0"/>
                </a:moveTo>
                <a:cubicBezTo>
                  <a:pt x="542" y="1453"/>
                  <a:pt x="542" y="1453"/>
                  <a:pt x="542" y="1453"/>
                </a:cubicBezTo>
                <a:cubicBezTo>
                  <a:pt x="542" y="1453"/>
                  <a:pt x="320" y="888"/>
                  <a:pt x="0" y="105"/>
                </a:cubicBezTo>
                <a:cubicBezTo>
                  <a:pt x="168" y="38"/>
                  <a:pt x="351" y="0"/>
                  <a:pt x="5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88900" dist="38100" dir="13500000" algn="b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5861050" y="4210050"/>
            <a:ext cx="6362700" cy="2644775"/>
          </a:xfrm>
          <a:custGeom>
            <a:avLst/>
            <a:gdLst>
              <a:gd name="T0" fmla="*/ 17 w 2669"/>
              <a:gd name="T1" fmla="*/ 0 h 1110"/>
              <a:gd name="T2" fmla="*/ 2669 w 2669"/>
              <a:gd name="T3" fmla="*/ 1099 h 1110"/>
              <a:gd name="T4" fmla="*/ 2669 w 2669"/>
              <a:gd name="T5" fmla="*/ 1110 h 1110"/>
              <a:gd name="T6" fmla="*/ 2583 w 2669"/>
              <a:gd name="T7" fmla="*/ 1110 h 1110"/>
              <a:gd name="T8" fmla="*/ 0 w 2669"/>
              <a:gd name="T9" fmla="*/ 40 h 1110"/>
              <a:gd name="T10" fmla="*/ 17 w 2669"/>
              <a:gd name="T11" fmla="*/ 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9" h="1110">
                <a:moveTo>
                  <a:pt x="17" y="0"/>
                </a:moveTo>
                <a:cubicBezTo>
                  <a:pt x="2669" y="1099"/>
                  <a:pt x="2669" y="1099"/>
                  <a:pt x="2669" y="1099"/>
                </a:cubicBezTo>
                <a:cubicBezTo>
                  <a:pt x="2669" y="1110"/>
                  <a:pt x="2669" y="1110"/>
                  <a:pt x="2669" y="1110"/>
                </a:cubicBezTo>
                <a:cubicBezTo>
                  <a:pt x="2583" y="1110"/>
                  <a:pt x="2583" y="1110"/>
                  <a:pt x="2583" y="1110"/>
                </a:cubicBezTo>
                <a:cubicBezTo>
                  <a:pt x="0" y="40"/>
                  <a:pt x="0" y="40"/>
                  <a:pt x="0" y="40"/>
                </a:cubicBezTo>
                <a:cubicBezTo>
                  <a:pt x="6" y="27"/>
                  <a:pt x="11" y="13"/>
                  <a:pt x="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>
            <a:off x="7343775" y="1973263"/>
            <a:ext cx="4879975" cy="4881563"/>
          </a:xfrm>
          <a:custGeom>
            <a:avLst/>
            <a:gdLst>
              <a:gd name="T0" fmla="*/ 30 w 2047"/>
              <a:gd name="T1" fmla="*/ 0 h 2048"/>
              <a:gd name="T2" fmla="*/ 2047 w 2047"/>
              <a:gd name="T3" fmla="*/ 2017 h 2048"/>
              <a:gd name="T4" fmla="*/ 2047 w 2047"/>
              <a:gd name="T5" fmla="*/ 2048 h 2048"/>
              <a:gd name="T6" fmla="*/ 2017 w 2047"/>
              <a:gd name="T7" fmla="*/ 2048 h 2048"/>
              <a:gd name="T8" fmla="*/ 0 w 2047"/>
              <a:gd name="T9" fmla="*/ 31 h 2048"/>
              <a:gd name="T10" fmla="*/ 30 w 2047"/>
              <a:gd name="T11" fmla="*/ 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47" h="2048">
                <a:moveTo>
                  <a:pt x="30" y="0"/>
                </a:moveTo>
                <a:cubicBezTo>
                  <a:pt x="2047" y="2017"/>
                  <a:pt x="2047" y="2017"/>
                  <a:pt x="2047" y="2017"/>
                </a:cubicBezTo>
                <a:cubicBezTo>
                  <a:pt x="2047" y="2048"/>
                  <a:pt x="2047" y="2048"/>
                  <a:pt x="2047" y="2048"/>
                </a:cubicBezTo>
                <a:cubicBezTo>
                  <a:pt x="2017" y="2048"/>
                  <a:pt x="2017" y="2048"/>
                  <a:pt x="2017" y="2048"/>
                </a:cubicBezTo>
                <a:cubicBezTo>
                  <a:pt x="0" y="31"/>
                  <a:pt x="0" y="31"/>
                  <a:pt x="0" y="31"/>
                </a:cubicBezTo>
                <a:cubicBezTo>
                  <a:pt x="10" y="20"/>
                  <a:pt x="20" y="10"/>
                  <a:pt x="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9578975" y="493713"/>
            <a:ext cx="2644775" cy="6361113"/>
          </a:xfrm>
          <a:custGeom>
            <a:avLst/>
            <a:gdLst>
              <a:gd name="T0" fmla="*/ 40 w 1109"/>
              <a:gd name="T1" fmla="*/ 0 h 2669"/>
              <a:gd name="T2" fmla="*/ 1109 w 1109"/>
              <a:gd name="T3" fmla="*/ 2582 h 2669"/>
              <a:gd name="T4" fmla="*/ 1109 w 1109"/>
              <a:gd name="T5" fmla="*/ 2669 h 2669"/>
              <a:gd name="T6" fmla="*/ 1098 w 1109"/>
              <a:gd name="T7" fmla="*/ 2669 h 2669"/>
              <a:gd name="T8" fmla="*/ 0 w 1109"/>
              <a:gd name="T9" fmla="*/ 17 h 2669"/>
              <a:gd name="T10" fmla="*/ 40 w 1109"/>
              <a:gd name="T11" fmla="*/ 0 h 2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9" h="2669">
                <a:moveTo>
                  <a:pt x="40" y="0"/>
                </a:moveTo>
                <a:cubicBezTo>
                  <a:pt x="1109" y="2582"/>
                  <a:pt x="1109" y="2582"/>
                  <a:pt x="1109" y="2582"/>
                </a:cubicBezTo>
                <a:cubicBezTo>
                  <a:pt x="1109" y="2669"/>
                  <a:pt x="1109" y="2669"/>
                  <a:pt x="1109" y="2669"/>
                </a:cubicBezTo>
                <a:cubicBezTo>
                  <a:pt x="1098" y="2669"/>
                  <a:pt x="1098" y="2669"/>
                  <a:pt x="1098" y="2669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1"/>
                  <a:pt x="26" y="5"/>
                  <a:pt x="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1" name="Group 100"/>
          <p:cNvGrpSpPr/>
          <p:nvPr/>
        </p:nvGrpSpPr>
        <p:grpSpPr>
          <a:xfrm>
            <a:off x="1894860" y="2473640"/>
            <a:ext cx="277647" cy="276819"/>
            <a:chOff x="2138511" y="2464802"/>
            <a:chExt cx="354012" cy="352956"/>
          </a:xfrm>
          <a:solidFill>
            <a:schemeClr val="accent5"/>
          </a:solidFill>
        </p:grpSpPr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894860" y="3326439"/>
            <a:ext cx="277647" cy="276819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894860" y="4192576"/>
            <a:ext cx="277647" cy="276819"/>
            <a:chOff x="2138511" y="2464802"/>
            <a:chExt cx="354012" cy="352956"/>
          </a:xfrm>
          <a:solidFill>
            <a:schemeClr val="bg1">
              <a:lumMod val="50000"/>
            </a:schemeClr>
          </a:solidFill>
        </p:grpSpPr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894860" y="5039893"/>
            <a:ext cx="277647" cy="276819"/>
            <a:chOff x="2138511" y="2464802"/>
            <a:chExt cx="354012" cy="352956"/>
          </a:xfrm>
          <a:solidFill>
            <a:srgbClr val="00B0F0"/>
          </a:solidFill>
        </p:grpSpPr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72509" y="2401418"/>
            <a:ext cx="2188443" cy="578322"/>
            <a:chOff x="2615766" y="2382903"/>
            <a:chExt cx="2188443" cy="578322"/>
          </a:xfrm>
        </p:grpSpPr>
        <p:sp>
          <p:nvSpPr>
            <p:cNvPr id="115" name="TextBox 114"/>
            <p:cNvSpPr txBox="1"/>
            <p:nvPr/>
          </p:nvSpPr>
          <p:spPr>
            <a:xfrm>
              <a:off x="2615766" y="2382903"/>
              <a:ext cx="1577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</a:rPr>
                <a:t>Impresión 3D</a:t>
              </a:r>
              <a:endParaRPr lang="id-ID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615766" y="2638060"/>
              <a:ext cx="218844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sz="1000" dirty="0" smtClean="0">
                  <a:solidFill>
                    <a:schemeClr val="bg1">
                      <a:lumMod val="65000"/>
                    </a:schemeClr>
                  </a:solidFill>
                </a:rPr>
                <a:t>Mercado emergente</a:t>
              </a:r>
              <a:endParaRPr lang="en-US" sz="1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72509" y="3259596"/>
            <a:ext cx="2510624" cy="578322"/>
            <a:chOff x="2615766" y="3418610"/>
            <a:chExt cx="2510624" cy="578322"/>
          </a:xfrm>
        </p:grpSpPr>
        <p:sp>
          <p:nvSpPr>
            <p:cNvPr id="120" name="TextBox 119"/>
            <p:cNvSpPr txBox="1"/>
            <p:nvPr/>
          </p:nvSpPr>
          <p:spPr>
            <a:xfrm>
              <a:off x="2615766" y="3418610"/>
              <a:ext cx="25106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</a:rPr>
                <a:t>Cableado de 110-220v</a:t>
              </a:r>
              <a:endParaRPr lang="id-ID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615766" y="3673767"/>
              <a:ext cx="218844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sz="1000" dirty="0" smtClean="0">
                  <a:solidFill>
                    <a:schemeClr val="bg1">
                      <a:lumMod val="65000"/>
                    </a:schemeClr>
                  </a:solidFill>
                </a:rPr>
                <a:t>Revolución en la industria</a:t>
              </a:r>
              <a:endParaRPr lang="en-US" sz="1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72509" y="4141415"/>
            <a:ext cx="2188443" cy="578322"/>
            <a:chOff x="2615766" y="4433853"/>
            <a:chExt cx="2188443" cy="578322"/>
          </a:xfrm>
        </p:grpSpPr>
        <p:sp>
          <p:nvSpPr>
            <p:cNvPr id="125" name="TextBox 124"/>
            <p:cNvSpPr txBox="1"/>
            <p:nvPr/>
          </p:nvSpPr>
          <p:spPr>
            <a:xfrm>
              <a:off x="2615766" y="4433853"/>
              <a:ext cx="2133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</a:rPr>
                <a:t>Motores eléctricos</a:t>
              </a:r>
              <a:endParaRPr lang="id-ID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615766" y="4689010"/>
              <a:ext cx="218844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sz="1000" dirty="0" smtClean="0">
                  <a:solidFill>
                    <a:schemeClr val="bg1">
                      <a:lumMod val="65000"/>
                    </a:schemeClr>
                  </a:solidFill>
                </a:rPr>
                <a:t>Alternativas sustentables</a:t>
              </a:r>
              <a:endParaRPr lang="en-US" sz="1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72509" y="4978662"/>
            <a:ext cx="2587118" cy="578322"/>
            <a:chOff x="2615766" y="5589923"/>
            <a:chExt cx="2587118" cy="578322"/>
          </a:xfrm>
        </p:grpSpPr>
        <p:sp>
          <p:nvSpPr>
            <p:cNvPr id="127" name="TextBox 126"/>
            <p:cNvSpPr txBox="1"/>
            <p:nvPr/>
          </p:nvSpPr>
          <p:spPr>
            <a:xfrm>
              <a:off x="2615766" y="5589923"/>
              <a:ext cx="25871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solidFill>
                    <a:schemeClr val="bg1">
                      <a:lumMod val="50000"/>
                    </a:schemeClr>
                  </a:solidFill>
                </a:rPr>
                <a:t>Cableado de automóvil</a:t>
              </a:r>
              <a:endParaRPr lang="id-ID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615766" y="5845080"/>
              <a:ext cx="218844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sz="1000" dirty="0" smtClean="0">
                  <a:solidFill>
                    <a:schemeClr val="bg1">
                      <a:lumMod val="65000"/>
                    </a:schemeClr>
                  </a:solidFill>
                </a:rPr>
                <a:t>Futuros de materiales conductores</a:t>
              </a:r>
              <a:endParaRPr lang="en-US" sz="1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620826" y="616240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01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9580579" y="502432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02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528342" y="446939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03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1510915" y="419758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04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3618456" y="620429"/>
            <a:ext cx="7148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latin typeface="Aleo Regular"/>
                <a:sym typeface="Aleo Regular" charset="0"/>
              </a:rPr>
              <a:t>Escalabilidades </a:t>
            </a:r>
            <a:r>
              <a:rPr lang="es-MX" sz="2800" b="1" dirty="0" smtClean="0">
                <a:solidFill>
                  <a:srgbClr val="00B0F0"/>
                </a:solidFill>
                <a:latin typeface="Aleo Regular"/>
                <a:sym typeface="Aleo Regular" charset="0"/>
              </a:rPr>
              <a:t>de Mercado</a:t>
            </a:r>
            <a:endParaRPr lang="es-MX" sz="2800" dirty="0">
              <a:solidFill>
                <a:srgbClr val="00B0F0"/>
              </a:solidFill>
              <a:latin typeface="Aleo Regular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20" y="5340992"/>
            <a:ext cx="1829209" cy="13442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2976">
            <a:off x="6525705" y="3194284"/>
            <a:ext cx="1587227" cy="9734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256" y="153279"/>
            <a:ext cx="1505819" cy="12091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539" y="1763958"/>
            <a:ext cx="1170972" cy="83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8" grpId="0"/>
      <p:bldP spid="132" grpId="0"/>
      <p:bldP spid="133" grpId="0"/>
      <p:bldP spid="1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430</Words>
  <Application>Microsoft Office PowerPoint</Application>
  <PresentationFormat>Panorámica</PresentationFormat>
  <Paragraphs>102</Paragraphs>
  <Slides>12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ＭＳ Ｐゴシック</vt:lpstr>
      <vt:lpstr>Aleo Regular</vt:lpstr>
      <vt:lpstr>Arial</vt:lpstr>
      <vt:lpstr>Calibri</vt:lpstr>
      <vt:lpstr>Calibri Light</vt:lpstr>
      <vt:lpstr>Gill Sans</vt:lpstr>
      <vt:lpstr>Lato Light</vt:lpstr>
      <vt:lpstr>Muli</vt:lpstr>
      <vt:lpstr>Tema de Office</vt:lpstr>
      <vt:lpstr>think-cell Slide</vt:lpstr>
      <vt:lpstr>Presentación de PowerPoint</vt:lpstr>
      <vt:lpstr>Presentación de PowerPoint</vt:lpstr>
      <vt:lpstr>Y el problema continua…</vt:lpstr>
      <vt:lpstr>Presentación de PowerPoint</vt:lpstr>
      <vt:lpstr>Nuestra solución es…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A3ILAB16</dc:creator>
  <cp:lastModifiedBy>A3ILAB16</cp:lastModifiedBy>
  <cp:revision>20</cp:revision>
  <dcterms:created xsi:type="dcterms:W3CDTF">2016-04-15T17:33:33Z</dcterms:created>
  <dcterms:modified xsi:type="dcterms:W3CDTF">2016-04-16T22:39:29Z</dcterms:modified>
</cp:coreProperties>
</file>