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6"/>
  </p:notesMasterIdLst>
  <p:sldIdLst>
    <p:sldId id="303" r:id="rId2"/>
    <p:sldId id="266" r:id="rId3"/>
    <p:sldId id="265" r:id="rId4"/>
    <p:sldId id="285" r:id="rId5"/>
    <p:sldId id="307" r:id="rId6"/>
    <p:sldId id="305" r:id="rId7"/>
    <p:sldId id="309" r:id="rId8"/>
    <p:sldId id="300" r:id="rId9"/>
    <p:sldId id="312" r:id="rId10"/>
    <p:sldId id="313" r:id="rId11"/>
    <p:sldId id="314" r:id="rId12"/>
    <p:sldId id="315" r:id="rId13"/>
    <p:sldId id="310" r:id="rId14"/>
    <p:sldId id="311" r:id="rId15"/>
  </p:sldIdLst>
  <p:sldSz cx="9144000" cy="5143500" type="screen16x9"/>
  <p:notesSz cx="6858000" cy="9144000"/>
  <p:embeddedFontLst>
    <p:embeddedFont>
      <p:font typeface="Eras Light ITC" pitchFamily="34" charset="0"/>
      <p:regular r:id="rId17"/>
    </p:embeddedFont>
    <p:embeddedFont>
      <p:font typeface="Karla" charset="0"/>
      <p:regular r:id="rId18"/>
      <p:bold r:id="rId19"/>
      <p:italic r:id="rId20"/>
      <p:boldItalic r:id="rId21"/>
    </p:embeddedFont>
    <p:embeddedFont>
      <p:font typeface="Raleway" charset="0"/>
      <p:regular r:id="rId22"/>
      <p:bold r:id="rId23"/>
      <p:italic r:id="rId24"/>
      <p:boldItalic r:id="rId25"/>
    </p:embeddedFont>
    <p:embeddedFont>
      <p:font typeface="Arial Unicode MS" pitchFamily="34" charset="-128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3BD"/>
    <a:srgbClr val="66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1D64EF2-706D-488E-89A5-4E3C05996AD9}">
  <a:tblStyle styleId="{11D64EF2-706D-488E-89A5-4E3C05996AD9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9" autoAdjust="0"/>
    <p:restoredTop sz="94660"/>
  </p:normalViewPr>
  <p:slideViewPr>
    <p:cSldViewPr>
      <p:cViewPr>
        <p:scale>
          <a:sx n="90" d="100"/>
          <a:sy n="90" d="100"/>
        </p:scale>
        <p:origin x="-1267" y="-34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4114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ABE33F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flipH="1">
            <a:off x="6025" y="301575"/>
            <a:ext cx="9150050" cy="4496747"/>
          </a:xfrm>
          <a:custGeom>
            <a:avLst/>
            <a:gdLst/>
            <a:ahLst/>
            <a:cxnLst/>
            <a:rect l="0" t="0" r="0" b="0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5" name="Shape 15"/>
          <p:cNvSpPr/>
          <p:nvPr/>
        </p:nvSpPr>
        <p:spPr>
          <a:xfrm>
            <a:off x="-5900" y="753950"/>
            <a:ext cx="9144150" cy="3769800"/>
          </a:xfrm>
          <a:custGeom>
            <a:avLst/>
            <a:gdLst/>
            <a:ahLst/>
            <a:cxnLst/>
            <a:rect l="0" t="0" r="0" b="0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6" name="Shape 16"/>
          <p:cNvSpPr/>
          <p:nvPr/>
        </p:nvSpPr>
        <p:spPr>
          <a:xfrm>
            <a:off x="0" y="1351100"/>
            <a:ext cx="9156075" cy="2889062"/>
          </a:xfrm>
          <a:custGeom>
            <a:avLst/>
            <a:gdLst/>
            <a:ahLst/>
            <a:cxnLst/>
            <a:rect l="0" t="0" r="0" b="0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815525" y="2040550"/>
            <a:ext cx="55131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815375" y="3068650"/>
            <a:ext cx="55131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004C52"/>
              </a:buClr>
              <a:buSzPct val="100000"/>
              <a:buNone/>
              <a:defRPr sz="1800" b="1"/>
            </a:lvl1pPr>
            <a:lvl2pPr lvl="1" algn="ctr" rtl="0">
              <a:spcBef>
                <a:spcPts val="0"/>
              </a:spcBef>
              <a:buClr>
                <a:srgbClr val="004C52"/>
              </a:buClr>
              <a:buSzPct val="100000"/>
              <a:buNone/>
              <a:defRPr sz="1800" b="1"/>
            </a:lvl2pPr>
            <a:lvl3pPr lvl="2" algn="ctr" rtl="0">
              <a:spcBef>
                <a:spcPts val="0"/>
              </a:spcBef>
              <a:buClr>
                <a:srgbClr val="004C52"/>
              </a:buClr>
              <a:buSzPct val="100000"/>
              <a:buNone/>
              <a:defRPr sz="1800" b="1"/>
            </a:lvl3pPr>
            <a:lvl4pPr lvl="3" algn="ctr" rtl="0">
              <a:spcBef>
                <a:spcPts val="0"/>
              </a:spcBef>
              <a:buSzPct val="100000"/>
              <a:buNone/>
              <a:defRPr sz="1800" b="1"/>
            </a:lvl4pPr>
            <a:lvl5pPr lvl="4" algn="ctr" rtl="0">
              <a:spcBef>
                <a:spcPts val="0"/>
              </a:spcBef>
              <a:buSzPct val="100000"/>
              <a:buNone/>
              <a:defRPr sz="1800" b="1"/>
            </a:lvl5pPr>
            <a:lvl6pPr lvl="5" algn="ctr" rtl="0">
              <a:spcBef>
                <a:spcPts val="0"/>
              </a:spcBef>
              <a:buSzPct val="100000"/>
              <a:buNone/>
              <a:defRPr sz="1800" b="1"/>
            </a:lvl6pPr>
            <a:lvl7pPr lvl="6" algn="ctr" rtl="0">
              <a:spcBef>
                <a:spcPts val="0"/>
              </a:spcBef>
              <a:buSzPct val="100000"/>
              <a:buNone/>
              <a:defRPr sz="1800" b="1"/>
            </a:lvl7pPr>
            <a:lvl8pPr lvl="7" algn="ctr" rtl="0">
              <a:spcBef>
                <a:spcPts val="0"/>
              </a:spcBef>
              <a:buSzPct val="100000"/>
              <a:buNone/>
              <a:defRPr sz="1800" b="1"/>
            </a:lvl8pPr>
            <a:lvl9pPr lvl="8" algn="ctr" rtl="0">
              <a:spcBef>
                <a:spcPts val="0"/>
              </a:spcBef>
              <a:buSzPct val="1000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hape 27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28" name="Shape 28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0" t="0" r="0" b="0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29" name="Shape 29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0" t="0" r="0" b="0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0" name="Shape 30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0" t="0" r="0" b="0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31" name="Shape 31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0" t="0" r="0" b="0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2" name="Shape 32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0" t="0" r="0" b="0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3" name="Shape 33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0" t="0" r="0" b="0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699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699" cy="3327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-2355" y="0"/>
            <a:ext cx="5209571" cy="983354"/>
          </a:xfrm>
          <a:custGeom>
            <a:avLst/>
            <a:gdLst/>
            <a:ahLst/>
            <a:cxnLst/>
            <a:rect l="0" t="0" r="0" b="0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8" name="Shape 78"/>
          <p:cNvSpPr/>
          <p:nvPr/>
        </p:nvSpPr>
        <p:spPr>
          <a:xfrm>
            <a:off x="-6025" y="1"/>
            <a:ext cx="4445394" cy="1085643"/>
          </a:xfrm>
          <a:custGeom>
            <a:avLst/>
            <a:gdLst/>
            <a:ahLst/>
            <a:cxnLst/>
            <a:rect l="0" t="0" r="0" b="0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79" name="Shape 79"/>
          <p:cNvSpPr/>
          <p:nvPr/>
        </p:nvSpPr>
        <p:spPr>
          <a:xfrm>
            <a:off x="6375475" y="4745746"/>
            <a:ext cx="2548913" cy="400879"/>
          </a:xfrm>
          <a:custGeom>
            <a:avLst/>
            <a:gdLst/>
            <a:ahLst/>
            <a:cxnLst/>
            <a:rect l="0" t="0" r="0" b="0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0" name="Shape 80"/>
          <p:cNvSpPr/>
          <p:nvPr/>
        </p:nvSpPr>
        <p:spPr>
          <a:xfrm>
            <a:off x="7341180" y="4767304"/>
            <a:ext cx="1821095" cy="395810"/>
          </a:xfrm>
          <a:custGeom>
            <a:avLst/>
            <a:gdLst/>
            <a:ahLst/>
            <a:cxnLst/>
            <a:rect l="0" t="0" r="0" b="0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1" name="Shape 81"/>
          <p:cNvSpPr/>
          <p:nvPr/>
        </p:nvSpPr>
        <p:spPr>
          <a:xfrm>
            <a:off x="8340717" y="4204075"/>
            <a:ext cx="818444" cy="959060"/>
          </a:xfrm>
          <a:custGeom>
            <a:avLst/>
            <a:gdLst/>
            <a:ahLst/>
            <a:cxnLst/>
            <a:rect l="0" t="0" r="0" b="0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2" name="Shape 82"/>
          <p:cNvSpPr/>
          <p:nvPr/>
        </p:nvSpPr>
        <p:spPr>
          <a:xfrm>
            <a:off x="1559025" y="-6025"/>
            <a:ext cx="4116775" cy="944875"/>
          </a:xfrm>
          <a:custGeom>
            <a:avLst/>
            <a:gdLst/>
            <a:ahLst/>
            <a:cxnLst/>
            <a:rect l="0" t="0" r="0" b="0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699" cy="332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ABE33F"/>
              </a:buClr>
              <a:buSzPct val="100000"/>
              <a:buFont typeface="Karla"/>
              <a:buChar char="🔸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480"/>
              </a:spcBef>
              <a:buClr>
                <a:srgbClr val="ABE33F"/>
              </a:buClr>
              <a:buSzPct val="100000"/>
              <a:buFont typeface="Karla"/>
              <a:buChar char="🔸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480"/>
              </a:spcBef>
              <a:buClr>
                <a:srgbClr val="ABE33F"/>
              </a:buClr>
              <a:buSzPct val="1000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699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minik\Downloads\Logo Mykon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1707654"/>
            <a:ext cx="5736036" cy="1434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69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123478"/>
            <a:ext cx="4680520" cy="537283"/>
          </a:xfrm>
          <a:prstGeom prst="rect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Raleway" charset="0"/>
                <a:cs typeface="Arial" panose="020B0604020202020204" pitchFamily="34" charset="0"/>
              </a:rPr>
              <a:t>Alianzas  </a:t>
            </a:r>
            <a:endParaRPr lang="es-MX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aleway" charset="0"/>
            </a:endParaRPr>
          </a:p>
        </p:txBody>
      </p:sp>
      <p:pic>
        <p:nvPicPr>
          <p:cNvPr id="1026" name="Picture 2" descr="https://upload.wikimedia.org/wikipedia/commons/thumb/d/d2/Fab_Lab_logo.svg/220px-Fab_Lab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1" y="787738"/>
            <a:ext cx="1160498" cy="139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uricio Franco\Downloads\13062777_10154125065695477_72885245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11710"/>
            <a:ext cx="1944216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auricio Franco\Downloads\13016604_10154125065735477_397829088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31" y="1484037"/>
            <a:ext cx="2116924" cy="158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auricio Franco\Downloads\13052690_10154125065770477_1920976009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31" y="3216304"/>
            <a:ext cx="2116924" cy="15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uricio Franco\Downloads\13035540_10154125065805477_2017196120_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203598"/>
            <a:ext cx="4395183" cy="32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247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123478"/>
            <a:ext cx="4680520" cy="537283"/>
          </a:xfrm>
          <a:prstGeom prst="rect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Raleway" charset="0"/>
                <a:cs typeface="Arial" panose="020B0604020202020204" pitchFamily="34" charset="0"/>
              </a:rPr>
              <a:t>Alianzas  </a:t>
            </a:r>
            <a:endParaRPr lang="es-MX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aleway" charset="0"/>
            </a:endParaRPr>
          </a:p>
        </p:txBody>
      </p:sp>
      <p:pic>
        <p:nvPicPr>
          <p:cNvPr id="5" name="Picture 4" descr="C:\Users\Carlos M\Videos\Micelio\hongo\Logo - IC J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9775"/>
            <a:ext cx="1022456" cy="9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uricio Franco\Downloads\13009979_10154125064020477_1990097995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38" y="339502"/>
            <a:ext cx="2895773" cy="217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uricio Franco\Downloads\13016575_10154125064120477_71768943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b="10931"/>
          <a:stretch/>
        </p:blipFill>
        <p:spPr bwMode="auto">
          <a:xfrm>
            <a:off x="611561" y="2114420"/>
            <a:ext cx="3960440" cy="28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uricio Franco\Downloads\13010219_10154125064150477_1339567675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45210"/>
            <a:ext cx="3019690" cy="226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02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123478"/>
            <a:ext cx="4680520" cy="537283"/>
          </a:xfrm>
          <a:prstGeom prst="rect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Raleway" charset="0"/>
                <a:cs typeface="Arial" panose="020B0604020202020204" pitchFamily="34" charset="0"/>
              </a:rPr>
              <a:t>Alianzas  </a:t>
            </a:r>
            <a:endParaRPr lang="es-MX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aleway" charset="0"/>
            </a:endParaRPr>
          </a:p>
        </p:txBody>
      </p:sp>
      <p:pic>
        <p:nvPicPr>
          <p:cNvPr id="4098" name="Picture 2" descr="C:\Users\Mauricio Franco\Downloads\13010116_10154125109595477_33840021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39702"/>
            <a:ext cx="3456384" cy="250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uricio Franco\Downloads\13009806_10154125109585477_141761877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/>
          <a:stretch/>
        </p:blipFill>
        <p:spPr bwMode="auto">
          <a:xfrm>
            <a:off x="297923" y="2404975"/>
            <a:ext cx="4574437" cy="222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hotos-2.dropbox.com/t/2/AAAM5A87DXHHH_k45vLvB9lI2ju3w09IoDXAKRzmD4NHkw/12/17061716/png/32x32/3/1461045600/0/2/AUSTROS%20Engineering%20Group%20Logo%20002-B.png/EI2l3QwYre8CIAcoBw/GQ3tAcKRifU_TeRH44rrdJlDNF8wFHtsarvGZ6BZuzw?size_mode=3&amp;size=800x6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9" b="27748"/>
          <a:stretch/>
        </p:blipFill>
        <p:spPr bwMode="auto">
          <a:xfrm>
            <a:off x="304902" y="987574"/>
            <a:ext cx="2520280" cy="8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49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minik\Downloads\Logo Mykon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1707654"/>
            <a:ext cx="5736036" cy="1434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2 CuadroTexto"/>
          <p:cNvSpPr txBox="1"/>
          <p:nvPr/>
        </p:nvSpPr>
        <p:spPr>
          <a:xfrm>
            <a:off x="2231289" y="3458640"/>
            <a:ext cx="4656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</a:rPr>
              <a:t>Gracias por su Tiempo 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8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>
            <a:spLocks noGrp="1"/>
          </p:cNvSpPr>
          <p:nvPr>
            <p:ph type="subTitle" idx="1"/>
          </p:nvPr>
        </p:nvSpPr>
        <p:spPr>
          <a:xfrm>
            <a:off x="1763688" y="1347614"/>
            <a:ext cx="5513100" cy="2808312"/>
          </a:xfrm>
        </p:spPr>
        <p:txBody>
          <a:bodyPr/>
          <a:lstStyle/>
          <a:p>
            <a:r>
              <a:rPr lang="es-MX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Biomaterial </a:t>
            </a:r>
            <a:r>
              <a:rPr lang="es-MX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MX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</a:t>
            </a:r>
          </a:p>
          <a:p>
            <a:r>
              <a:rPr lang="es-MX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Mauricio Franco, Dominik Reyes y Carlos Muñoz</a:t>
            </a:r>
            <a:endParaRPr lang="es-MX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Mentor: 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Luis Alberto </a:t>
            </a:r>
            <a:r>
              <a:rPr lang="es-MX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Rivas</a:t>
            </a:r>
          </a:p>
          <a:p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s-MX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ail: </a:t>
            </a:r>
            <a:r>
              <a:rPr lang="es-MX" sz="2400" b="0" dirty="0" smtClean="0">
                <a:solidFill>
                  <a:schemeClr val="bg1"/>
                </a:solidFill>
              </a:rPr>
              <a:t>luisalberto.rivas@soluciona.me</a:t>
            </a:r>
            <a:endParaRPr lang="es-MX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9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 idx="4294967295"/>
          </p:nvPr>
        </p:nvSpPr>
        <p:spPr>
          <a:xfrm>
            <a:off x="323528" y="339502"/>
            <a:ext cx="2871098" cy="56965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Impactantes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3608" y="965055"/>
            <a:ext cx="6323212" cy="388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95000"/>
                  </a:schemeClr>
                </a:solidFill>
              </a:rPr>
              <a:t>Biomaterial a base de sustratos agrícolas y micelio de hongo.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95000"/>
                  </a:schemeClr>
                </a:solidFill>
              </a:rPr>
              <a:t>Se caracteriza por tener propiedades mecánicas, sonoras, estructurales y 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  <a:t>térmicas.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</a:rPr>
              <a:t>Productos con una amplia gama de aplicaciones. </a:t>
            </a:r>
            <a:endParaRPr lang="es-E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  <a:t>El </a:t>
            </a:r>
            <a:r>
              <a:rPr lang="es-ES" sz="1600" dirty="0">
                <a:solidFill>
                  <a:schemeClr val="bg1">
                    <a:lumMod val="95000"/>
                  </a:schemeClr>
                </a:solidFill>
              </a:rPr>
              <a:t>material satisface necesidades ya 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  <a:t>existentes en comparación </a:t>
            </a:r>
            <a:r>
              <a:rPr lang="es-ES" sz="1600" dirty="0">
                <a:solidFill>
                  <a:schemeClr val="bg1">
                    <a:lumMod val="95000"/>
                  </a:schemeClr>
                </a:solidFill>
              </a:rPr>
              <a:t>con materiales que dañan al ecosistema, es 100% biodegradable y no representa riesgo alguno para el 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  <a:t>ecosistema.</a:t>
            </a:r>
            <a:endParaRPr lang="es-E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bg1">
                    <a:lumMod val="95000"/>
                  </a:schemeClr>
                </a:solidFill>
              </a:rPr>
              <a:t>Fomenta la generación de 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  <a:t>empleos.  </a:t>
            </a:r>
            <a:endParaRPr lang="es-ES" sz="16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  <a:t>Promovemos </a:t>
            </a:r>
            <a:r>
              <a:rPr lang="es-ES" sz="1600" dirty="0">
                <a:solidFill>
                  <a:schemeClr val="bg1">
                    <a:lumMod val="95000"/>
                  </a:schemeClr>
                </a:solidFill>
              </a:rPr>
              <a:t>la investigación </a:t>
            </a:r>
            <a:r>
              <a:rPr lang="es-ES" sz="1600" dirty="0" smtClean="0">
                <a:solidFill>
                  <a:schemeClr val="bg1">
                    <a:lumMod val="95000"/>
                  </a:schemeClr>
                </a:solidFill>
              </a:rPr>
              <a:t>científica.</a:t>
            </a:r>
            <a:endParaRPr lang="es-E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4" name="Shape 537"/>
          <p:cNvGrpSpPr/>
          <p:nvPr/>
        </p:nvGrpSpPr>
        <p:grpSpPr>
          <a:xfrm>
            <a:off x="2627784" y="411510"/>
            <a:ext cx="258253" cy="277371"/>
            <a:chOff x="616425" y="2329600"/>
            <a:chExt cx="361700" cy="388475"/>
          </a:xfrm>
        </p:grpSpPr>
        <p:sp>
          <p:nvSpPr>
            <p:cNvPr id="5" name="Shape 538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0" t="0" r="0" b="0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" name="Shape 539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0" t="0" r="0" b="0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" name="Shape 540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0" t="0" r="0" b="0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541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0" t="0" r="0" b="0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542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0" t="0" r="0" b="0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543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0" t="0" r="0" b="0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544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0" t="0" r="0" b="0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545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0" t="0" r="0" b="0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683568" y="411510"/>
            <a:ext cx="1597118" cy="58917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Impacto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7111" y="2373654"/>
            <a:ext cx="4536504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Eras Light ITC" pitchFamily="34" charset="0"/>
                <a:ea typeface="Karla" charset="0"/>
              </a:rPr>
              <a:t>Fomentar la producción de estructuras ecológicas, baratas y rentables</a:t>
            </a:r>
          </a:p>
          <a:p>
            <a:pPr>
              <a:buFont typeface="Arial" pitchFamily="34" charset="0"/>
              <a:buChar char="•"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Eras Light ITC" pitchFamily="34" charset="0"/>
                <a:ea typeface="Karla" charset="0"/>
              </a:rPr>
              <a:t>Creación de un mercado totalmente nuevo</a:t>
            </a:r>
          </a:p>
          <a:p>
            <a:pPr>
              <a:buFont typeface="Arial" pitchFamily="34" charset="0"/>
              <a:buChar char="•"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Eras Light ITC" pitchFamily="34" charset="0"/>
                <a:ea typeface="Karla" charset="0"/>
              </a:rPr>
              <a:t>No daño de ninguna forma al medio ambiente</a:t>
            </a:r>
          </a:p>
          <a:p>
            <a:pPr>
              <a:buFont typeface="Arial" pitchFamily="34" charset="0"/>
              <a:buChar char="•"/>
            </a:pPr>
            <a:r>
              <a:rPr lang="es-MX" sz="1600" b="1" dirty="0">
                <a:solidFill>
                  <a:schemeClr val="accent4">
                    <a:lumMod val="75000"/>
                  </a:schemeClr>
                </a:solidFill>
                <a:latin typeface="Eras Light ITC" pitchFamily="34" charset="0"/>
                <a:ea typeface="Karla" charset="0"/>
              </a:rPr>
              <a:t>El producto volverá al ambiente, degradándose de forma natural y sirviendo de fertilizante para las plantas</a:t>
            </a:r>
            <a:endParaRPr lang="en" sz="1200" b="1" dirty="0">
              <a:solidFill>
                <a:schemeClr val="bg1">
                  <a:lumMod val="50000"/>
                </a:schemeClr>
              </a:solidFill>
              <a:latin typeface="Eras Light ITC" pitchFamily="34" charset="0"/>
            </a:endParaRPr>
          </a:p>
        </p:txBody>
      </p:sp>
      <p:grpSp>
        <p:nvGrpSpPr>
          <p:cNvPr id="8" name="Shape 431"/>
          <p:cNvGrpSpPr/>
          <p:nvPr/>
        </p:nvGrpSpPr>
        <p:grpSpPr>
          <a:xfrm>
            <a:off x="323528" y="555526"/>
            <a:ext cx="310874" cy="287379"/>
            <a:chOff x="5975075" y="2327500"/>
            <a:chExt cx="420100" cy="388350"/>
          </a:xfrm>
        </p:grpSpPr>
        <p:sp>
          <p:nvSpPr>
            <p:cNvPr id="9" name="Shape 43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433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960759"/>
            <a:ext cx="2359044" cy="2322184"/>
          </a:xfrm>
          <a:prstGeom prst="rect">
            <a:avLst/>
          </a:prstGeom>
        </p:spPr>
      </p:pic>
      <p:sp>
        <p:nvSpPr>
          <p:cNvPr id="11" name="Rectángulo 1"/>
          <p:cNvSpPr/>
          <p:nvPr/>
        </p:nvSpPr>
        <p:spPr>
          <a:xfrm>
            <a:off x="179512" y="1347614"/>
            <a:ext cx="6646459" cy="115444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Raleway" charset="0"/>
              </a:rPr>
              <a:t>El objetivo principal es incursionar en el campo de la paquetería </a:t>
            </a:r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Raleway" charset="0"/>
              </a:rPr>
              <a:t>supliendo 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Raleway" charset="0"/>
              </a:rPr>
              <a:t>a </a:t>
            </a:r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Raleway" charset="0"/>
              </a:rPr>
              <a:t>ciertos productos 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Raleway" charset="0"/>
              </a:rPr>
              <a:t>derivados del petróleo (poliestireno, poliuretano y polietileno) que contaminan al ambiente. </a:t>
            </a:r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  <a:latin typeface="Raleway" charset="0"/>
              </a:rPr>
              <a:t> </a:t>
            </a:r>
            <a:endParaRPr lang="es-MX" b="1" dirty="0">
              <a:solidFill>
                <a:schemeClr val="accent4">
                  <a:lumMod val="75000"/>
                </a:schemeClr>
              </a:solidFill>
              <a:latin typeface="Raleway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1"/>
          <p:cNvSpPr txBox="1">
            <a:spLocks/>
          </p:cNvSpPr>
          <p:nvPr/>
        </p:nvSpPr>
        <p:spPr>
          <a:xfrm>
            <a:off x="2543871" y="1020931"/>
            <a:ext cx="3744416" cy="5760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lang="en" sz="2000" noProof="0" dirty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Raleway"/>
                <a:ea typeface="Raleway"/>
                <a:cs typeface="Raleway"/>
                <a:sym typeface="Raleway"/>
              </a:rPr>
              <a:t>Producto Mínimo Viable</a:t>
            </a:r>
            <a:endParaRPr kumimoji="0" lang="en" sz="2000" i="0" u="none" strike="noStrike" kern="0" normalizeH="0" baseline="0" noProof="0" dirty="0">
              <a:ln w="18415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Shape 221"/>
          <p:cNvSpPr txBox="1">
            <a:spLocks/>
          </p:cNvSpPr>
          <p:nvPr/>
        </p:nvSpPr>
        <p:spPr>
          <a:xfrm>
            <a:off x="2243935" y="4684869"/>
            <a:ext cx="4344289" cy="7339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aleway"/>
              <a:buNone/>
              <a:tabLst/>
              <a:defRPr/>
            </a:pPr>
            <a:r>
              <a:rPr lang="es-MX" sz="1600" b="1" noProof="0" dirty="0" smtClean="0">
                <a:solidFill>
                  <a:schemeClr val="accent4">
                    <a:lumMod val="5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Próximamente Esquineros Mykopac</a:t>
            </a:r>
            <a:endParaRPr kumimoji="0" lang="en" sz="16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7358" r="6338" b="12567"/>
          <a:stretch/>
        </p:blipFill>
        <p:spPr bwMode="auto">
          <a:xfrm>
            <a:off x="7884368" y="267494"/>
            <a:ext cx="923474" cy="925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8" t="5131" r="17183" b="8331"/>
          <a:stretch/>
        </p:blipFill>
        <p:spPr>
          <a:xfrm>
            <a:off x="539552" y="1596995"/>
            <a:ext cx="2123252" cy="2478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22015" b="13953"/>
          <a:stretch/>
        </p:blipFill>
        <p:spPr>
          <a:xfrm>
            <a:off x="3161437" y="1849569"/>
            <a:ext cx="2509283" cy="22129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50" name="Picture 2" descr="C:\Users\Carlos M\Videos\Micelio\FINAL\fotos\DSCN243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1888"/>
          <a:stretch/>
        </p:blipFill>
        <p:spPr bwMode="auto">
          <a:xfrm>
            <a:off x="6103412" y="1832429"/>
            <a:ext cx="2704430" cy="222946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611560" y="987574"/>
            <a:ext cx="1512168" cy="81724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Desarrollo del producto y certificación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07504" y="26749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Raleway" charset="0"/>
              </a:rPr>
              <a:t>Planeación Estratégica</a:t>
            </a:r>
            <a:endParaRPr lang="es-MX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aleway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951820" y="1106755"/>
            <a:ext cx="2232248" cy="5788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Comercialización el producto</a:t>
            </a:r>
            <a:endParaRPr lang="es-MX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919326" y="1106755"/>
            <a:ext cx="2201892" cy="5788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Posicionamiento en el mercado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07504" y="2211710"/>
            <a:ext cx="25202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19825" algn="l"/>
              </a:tabLst>
            </a:pPr>
            <a:r>
              <a:rPr kumimoji="0" lang="es-ES" sz="11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leway" charset="0"/>
                <a:ea typeface="Times New Roman" pitchFamily="18" charset="0"/>
                <a:cs typeface="Times New Roman" pitchFamily="18" charset="0"/>
              </a:rPr>
              <a:t>Primera Etapa:   Duración 6 Meses</a:t>
            </a:r>
            <a:endParaRPr kumimoji="0" lang="es-ES" sz="18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leway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843808" y="2211710"/>
            <a:ext cx="2448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19825" algn="l"/>
              </a:tabLst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s-E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leway" charset="0"/>
                <a:ea typeface="Times New Roman" pitchFamily="18" charset="0"/>
                <a:cs typeface="Times New Roman" pitchFamily="18" charset="0"/>
              </a:rPr>
              <a:t>Segunda Etapa:  Duración 1 Año</a:t>
            </a:r>
            <a:endParaRPr kumimoji="0" lang="es-E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leway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724128" y="2211710"/>
            <a:ext cx="25922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19825" algn="l"/>
              </a:tabLst>
            </a:pPr>
            <a:r>
              <a:rPr kumimoji="0" lang="es-ES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leway" charset="0"/>
                <a:ea typeface="Times New Roman" pitchFamily="18" charset="0"/>
                <a:cs typeface="Times New Roman" pitchFamily="18" charset="0"/>
              </a:rPr>
              <a:t>Tercera Etapa: 2 años en adelante</a:t>
            </a:r>
            <a:endParaRPr kumimoji="0" lang="es-E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aleway" charset="0"/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20287" y="2787774"/>
            <a:ext cx="2376264" cy="1512168"/>
          </a:xfrm>
          <a:prstGeom prst="roundRect">
            <a:avLst/>
          </a:prstGeom>
          <a:solidFill>
            <a:srgbClr val="4FB3BD"/>
          </a:solidFill>
          <a:ln>
            <a:solidFill>
              <a:srgbClr val="4FB3B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Programa de incubación de la UANL (Opcional)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Convocatoria de Conacyt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Mejora continua de material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Certificación y producto final de buena calidad</a:t>
            </a:r>
            <a:endParaRPr lang="es-MX" sz="1200" dirty="0">
              <a:latin typeface="Raleway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843808" y="2787774"/>
            <a:ext cx="2592288" cy="1549490"/>
          </a:xfrm>
          <a:prstGeom prst="roundRect">
            <a:avLst/>
          </a:prstGeom>
          <a:solidFill>
            <a:srgbClr val="4FB3BD"/>
          </a:solidFill>
          <a:ln>
            <a:solidFill>
              <a:srgbClr val="4FB3B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Ventas bajo contrato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Personal capacitado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Alianzas estratégicas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Ofrecer soluciones de empaques a pequeñas y medianas empresas 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Inversión en publicidad y conciencia social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5796136" y="2787774"/>
            <a:ext cx="2448272" cy="1512168"/>
          </a:xfrm>
          <a:prstGeom prst="roundRect">
            <a:avLst/>
          </a:prstGeom>
          <a:solidFill>
            <a:srgbClr val="4FB3BD"/>
          </a:solidFill>
          <a:ln>
            <a:solidFill>
              <a:srgbClr val="4FB3B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Expansión de distribuidores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Optimización de procesos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Posicionarnos en mercado como empaque ecológico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Reubicación de instalaciones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latin typeface="Raleway" charset="0"/>
              </a:rPr>
              <a:t>Reducción de costos globales de producción.</a:t>
            </a:r>
            <a:endParaRPr lang="es-MX" sz="1200" dirty="0">
              <a:latin typeface="Raleway" charset="0"/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2555776" y="2283718"/>
            <a:ext cx="288032" cy="1440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Flecha derecha"/>
          <p:cNvSpPr/>
          <p:nvPr/>
        </p:nvSpPr>
        <p:spPr>
          <a:xfrm>
            <a:off x="5292080" y="2283718"/>
            <a:ext cx="288032" cy="1440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3" y="195486"/>
            <a:ext cx="2952328" cy="516745"/>
          </a:xfrm>
          <a:prstGeom prst="rect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Raleway" charset="0"/>
                <a:cs typeface="Arial" panose="020B0604020202020204" pitchFamily="34" charset="0"/>
              </a:rPr>
              <a:t>Plan Financiero </a:t>
            </a:r>
            <a:endParaRPr lang="es-MX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aleway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1520" y="987574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Evaluación y cotización de </a:t>
            </a:r>
            <a:r>
              <a:rPr lang="es-ES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70,000 esquineros  </a:t>
            </a:r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al mes con nuestro material Mycopak. </a:t>
            </a:r>
            <a:endParaRPr lang="es-MX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4788024" y="411510"/>
            <a:ext cx="2160240" cy="1224136"/>
          </a:xfrm>
          <a:prstGeom prst="ellipse">
            <a:avLst/>
          </a:prstGeom>
          <a:solidFill>
            <a:srgbClr val="4FB3BD"/>
          </a:solidFill>
          <a:ln>
            <a:solidFill>
              <a:srgbClr val="4FB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Entre mayor sea el volumen de venta  bajará el costo de las piezas</a:t>
            </a:r>
            <a:endParaRPr lang="es-MX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2067694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Al vender 70,000 esquineros al mes podríamos satisfacer los gastos generados en la empresa, incluyendo costos fijos, costos variables y aun así dejando un margen de </a:t>
            </a:r>
            <a:r>
              <a:rPr lang="es-ES" sz="1300" b="1" dirty="0" smtClean="0">
                <a:latin typeface="+mn-lt"/>
              </a:rPr>
              <a:t>50%</a:t>
            </a:r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 de Utilidad</a:t>
            </a:r>
            <a:endParaRPr lang="es-MX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6839744" y="411510"/>
            <a:ext cx="2304256" cy="1224136"/>
          </a:xfrm>
          <a:prstGeom prst="ellipse">
            <a:avLst/>
          </a:prstGeom>
          <a:solidFill>
            <a:srgbClr val="4FB3BD"/>
          </a:solidFill>
          <a:ln>
            <a:solidFill>
              <a:srgbClr val="4FB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IC Jars</a:t>
            </a:r>
            <a:endParaRPr lang="es-MX" sz="1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</a:endParaRPr>
          </a:p>
          <a:p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60,000 a 100,000 </a:t>
            </a:r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esquineros al Mes con el precio de </a:t>
            </a:r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$3.30 + IVA</a:t>
            </a:r>
            <a:endParaRPr lang="es-MX" sz="1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23528" y="3507854"/>
            <a:ext cx="4572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Precio de venta </a:t>
            </a:r>
            <a:r>
              <a:rPr lang="es-ES" sz="1300" b="1" dirty="0" smtClean="0">
                <a:latin typeface="+mn-lt"/>
              </a:rPr>
              <a:t>2.65 + IVA</a:t>
            </a:r>
            <a:r>
              <a:rPr lang="es-E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, al </a:t>
            </a:r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distribuidor dejando margen de </a:t>
            </a:r>
            <a:r>
              <a:rPr lang="es-ES" sz="1300" b="1" dirty="0" smtClean="0">
                <a:latin typeface="+mn-lt"/>
              </a:rPr>
              <a:t>5% </a:t>
            </a:r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de Utilidad  como factor  de costos imprevistos </a:t>
            </a:r>
            <a:r>
              <a:rPr lang="es-ES" sz="1300" b="1" dirty="0" smtClean="0">
                <a:latin typeface="+mn-lt"/>
              </a:rPr>
              <a:t>(45% Utilidad Fija). </a:t>
            </a:r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Generando un </a:t>
            </a:r>
            <a:r>
              <a:rPr lang="es-ES" sz="1300" b="1" dirty="0" smtClean="0">
                <a:latin typeface="+mn-lt"/>
              </a:rPr>
              <a:t>23% </a:t>
            </a:r>
            <a:r>
              <a:rPr lang="es-E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de ganancias al distribuidor con la posibilidad de igualar o aumentar su precio de venta al publico</a:t>
            </a:r>
            <a:r>
              <a:rPr lang="es-ES" sz="1300" dirty="0" smtClean="0">
                <a:latin typeface="+mn-lt"/>
              </a:rPr>
              <a:t> </a:t>
            </a:r>
            <a:r>
              <a:rPr lang="es-ES" sz="1300" b="1" dirty="0" smtClean="0">
                <a:solidFill>
                  <a:schemeClr val="tx1"/>
                </a:solidFill>
                <a:latin typeface="+mn-lt"/>
              </a:rPr>
              <a:t>$3.30+ IVA</a:t>
            </a:r>
            <a:endParaRPr lang="es-MX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084168" y="4227934"/>
            <a:ext cx="23762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Esquinero Medidas </a:t>
            </a:r>
            <a:r>
              <a:rPr lang="es-ES" sz="1100" dirty="0" smtClean="0">
                <a:latin typeface="+mn-lt"/>
              </a:rPr>
              <a:t>39 </a:t>
            </a:r>
            <a:r>
              <a:rPr lang="es-E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cm x</a:t>
            </a:r>
            <a:r>
              <a:rPr lang="es-ES" sz="1100" dirty="0" smtClean="0">
                <a:latin typeface="+mn-lt"/>
              </a:rPr>
              <a:t> 5</a:t>
            </a:r>
            <a:r>
              <a:rPr lang="es-E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cm  Lado</a:t>
            </a:r>
            <a:r>
              <a:rPr lang="es-ES" sz="1100" dirty="0" smtClean="0">
                <a:latin typeface="+mn-lt"/>
              </a:rPr>
              <a:t> 5 </a:t>
            </a:r>
            <a:r>
              <a:rPr lang="es-E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cm Lado x </a:t>
            </a:r>
            <a:r>
              <a:rPr lang="es-ES" sz="1100" dirty="0" smtClean="0">
                <a:latin typeface="+mn-lt"/>
              </a:rPr>
              <a:t>1.5 </a:t>
            </a:r>
            <a:r>
              <a:rPr lang="es-E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604020202020204" charset="0"/>
              </a:rPr>
              <a:t>cm Espesor</a:t>
            </a:r>
            <a:endParaRPr lang="es-MX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604020202020204" charset="0"/>
            </a:endParaRPr>
          </a:p>
        </p:txBody>
      </p:sp>
      <p:pic>
        <p:nvPicPr>
          <p:cNvPr id="9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88" y="1786012"/>
            <a:ext cx="2038092" cy="226161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779662"/>
            <a:ext cx="1800200" cy="2267967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7171" y="1298690"/>
            <a:ext cx="381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Raleway" panose="020B0604020202020204" charset="0"/>
              </a:rPr>
              <a:t>Materia </a:t>
            </a:r>
            <a:r>
              <a:rPr lang="es-MX" dirty="0" smtClean="0">
                <a:latin typeface="Raleway" panose="020B0604020202020204" charset="0"/>
              </a:rPr>
              <a:t>Prima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Raleway" panose="020B0604020202020204" charset="0"/>
                <a:ea typeface="Calibri"/>
                <a:cs typeface="Times New Roman"/>
              </a:rPr>
              <a:t>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Raleway" panose="020B0604020202020204" charset="0"/>
                <a:ea typeface="Calibri"/>
                <a:cs typeface="Times New Roman"/>
              </a:rPr>
              <a:t>Luz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Raleway" panose="020B0604020202020204" charset="0"/>
                <a:ea typeface="Calibri"/>
                <a:cs typeface="Times New Roman"/>
              </a:rPr>
              <a:t>G</a:t>
            </a:r>
            <a:r>
              <a:rPr lang="es-MX" dirty="0" smtClean="0">
                <a:latin typeface="Raleway" panose="020B0604020202020204" charset="0"/>
                <a:ea typeface="Calibri"/>
                <a:cs typeface="Times New Roman"/>
              </a:rPr>
              <a:t>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Raleway" panose="020B0604020202020204" charset="0"/>
                <a:ea typeface="Calibri"/>
                <a:cs typeface="Times New Roman"/>
              </a:rPr>
              <a:t>Transporte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347864" y="1263720"/>
            <a:ext cx="3600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Raleway" panose="020B0604020202020204" charset="0"/>
              </a:rPr>
              <a:t>Primera Etapa:    </a:t>
            </a: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18,500</a:t>
            </a:r>
          </a:p>
          <a:p>
            <a:endParaRPr lang="es-MX" dirty="0">
              <a:latin typeface="Raleway" panose="020B0604020202020204" charset="0"/>
            </a:endParaRPr>
          </a:p>
          <a:p>
            <a:r>
              <a:rPr lang="es-MX" dirty="0" smtClean="0">
                <a:latin typeface="Raleway" panose="020B0604020202020204" charset="0"/>
              </a:rPr>
              <a:t>Segunda Etapa:  </a:t>
            </a: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38,591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</a:p>
          <a:p>
            <a:endParaRPr lang="es-MX" dirty="0">
              <a:latin typeface="Raleway" panose="020B0604020202020204" charset="0"/>
            </a:endParaRPr>
          </a:p>
          <a:p>
            <a:r>
              <a:rPr lang="es-MX" dirty="0" smtClean="0">
                <a:latin typeface="Raleway" panose="020B0604020202020204" charset="0"/>
              </a:rPr>
              <a:t>Tercera Etapa:    </a:t>
            </a: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64,307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01228" y="925166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u="sng" dirty="0" smtClean="0">
                <a:latin typeface="Raleway" panose="020B0604020202020204" charset="0"/>
              </a:rPr>
              <a:t>Consumo de Costos Variables</a:t>
            </a:r>
            <a:endParaRPr lang="es-ES" sz="1600" u="sng" dirty="0">
              <a:latin typeface="Raleway" panose="020B060402020202020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3554" y="2661181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u="sng" dirty="0" smtClean="0">
                <a:latin typeface="Raleway" panose="020B0604020202020204" charset="0"/>
              </a:rPr>
              <a:t>Consumo de Costos Fijos</a:t>
            </a:r>
            <a:endParaRPr lang="es-ES" sz="1600" u="sng" dirty="0">
              <a:latin typeface="Raleway" panose="020B060402020202020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3554" y="3037626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Raleway" panose="020B0604020202020204" charset="0"/>
              </a:rPr>
              <a:t>Renta de Bodega </a:t>
            </a:r>
            <a:r>
              <a:rPr lang="es-MX" dirty="0" smtClean="0">
                <a:latin typeface="+mn-lt"/>
              </a:rPr>
              <a:t>250m2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Raleway" panose="020B0604020202020204" charset="0"/>
                <a:ea typeface="Calibri"/>
                <a:cs typeface="Times New Roman"/>
              </a:rPr>
              <a:t>Publicidad, Ad-</a:t>
            </a:r>
            <a:r>
              <a:rPr lang="es-MX" dirty="0" err="1" smtClean="0">
                <a:latin typeface="Raleway" panose="020B0604020202020204" charset="0"/>
                <a:ea typeface="Calibri"/>
                <a:cs typeface="Times New Roman"/>
              </a:rPr>
              <a:t>words</a:t>
            </a:r>
            <a:r>
              <a:rPr lang="es-MX" dirty="0" smtClean="0">
                <a:latin typeface="Raleway" panose="020B0604020202020204" charset="0"/>
                <a:ea typeface="Calibri"/>
                <a:cs typeface="Times New Roman"/>
              </a:rPr>
              <a:t>, expo.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Raleway" panose="020B0604020202020204" charset="0"/>
                <a:ea typeface="Calibri"/>
                <a:cs typeface="Times New Roman"/>
              </a:rPr>
              <a:t>Teléfono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Raleway" panose="020B0604020202020204" charset="0"/>
                <a:ea typeface="Calibri"/>
                <a:cs typeface="Times New Roman"/>
              </a:rPr>
              <a:t>Papelería Imprenta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Raleway" panose="020B0604020202020204" charset="0"/>
                <a:ea typeface="Calibri"/>
                <a:cs typeface="Times New Roman"/>
              </a:rPr>
              <a:t>Sueldo Empleados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Raleway" panose="020B0604020202020204" charset="0"/>
                <a:cs typeface="Times New Roman"/>
              </a:rPr>
              <a:t>Sueldo emprendedor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4364414" y="3145347"/>
            <a:ext cx="3600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Raleway" panose="020B0604020202020204" charset="0"/>
              </a:rPr>
              <a:t>Primera Etapa:    </a:t>
            </a: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33,400</a:t>
            </a:r>
          </a:p>
          <a:p>
            <a:endParaRPr lang="es-MX" dirty="0">
              <a:latin typeface="Raleway" panose="020B0604020202020204" charset="0"/>
            </a:endParaRPr>
          </a:p>
          <a:p>
            <a:r>
              <a:rPr lang="es-MX" dirty="0" smtClean="0">
                <a:latin typeface="Raleway" panose="020B0604020202020204" charset="0"/>
              </a:rPr>
              <a:t>Segunda Etapa:  </a:t>
            </a: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54,240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Raleway" panose="020B0604020202020204" charset="0"/>
              </a:rPr>
              <a:t> </a:t>
            </a:r>
          </a:p>
          <a:p>
            <a:endParaRPr lang="es-MX" dirty="0">
              <a:latin typeface="Raleway" panose="020B0604020202020204" charset="0"/>
            </a:endParaRPr>
          </a:p>
          <a:p>
            <a:r>
              <a:rPr lang="es-MX" dirty="0" smtClean="0">
                <a:latin typeface="Raleway" panose="020B0604020202020204" charset="0"/>
              </a:rPr>
              <a:t>Tercera Etapa:    </a:t>
            </a: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85,580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164614" y="925166"/>
            <a:ext cx="2111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smtClean="0">
                <a:latin typeface="Raleway" charset="0"/>
              </a:rPr>
              <a:t>Punto de Equilibrio </a:t>
            </a:r>
            <a:endParaRPr lang="es-MX" sz="1600" dirty="0">
              <a:latin typeface="Raleway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534931" y="1494522"/>
            <a:ext cx="891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120,348</a:t>
            </a:r>
          </a:p>
          <a:p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584555" y="209369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49,989</a:t>
            </a:r>
          </a:p>
          <a:p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212893" y="1216854"/>
            <a:ext cx="3041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Punto de Equilibrio en valor</a:t>
            </a:r>
          </a:p>
          <a:p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Punto de equilibrio en Piezas</a:t>
            </a:r>
            <a:endParaRPr lang="es-ES" dirty="0"/>
          </a:p>
        </p:txBody>
      </p:sp>
      <p:sp>
        <p:nvSpPr>
          <p:cNvPr id="14" name="13 Rectángulo"/>
          <p:cNvSpPr/>
          <p:nvPr/>
        </p:nvSpPr>
        <p:spPr>
          <a:xfrm>
            <a:off x="6012160" y="843558"/>
            <a:ext cx="2808312" cy="1773360"/>
          </a:xfrm>
          <a:prstGeom prst="rect">
            <a:avLst/>
          </a:prstGeom>
          <a:noFill/>
          <a:ln>
            <a:solidFill>
              <a:srgbClr val="4FB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6980599" y="3363838"/>
            <a:ext cx="2055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u="sng" dirty="0" smtClean="0">
                <a:latin typeface="Raleway" panose="020B0604020202020204" charset="0"/>
              </a:rPr>
              <a:t>Venta Total +IVA</a:t>
            </a:r>
            <a:endParaRPr lang="es-ES" sz="1600" u="sng" dirty="0">
              <a:latin typeface="Raleway" panose="020B060402020202020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220351" y="3795886"/>
            <a:ext cx="1600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185,500</a:t>
            </a:r>
            <a:endParaRPr lang="es-ES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785230" y="2880451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70,000 Piezas $2.65 C/u</a:t>
            </a:r>
            <a:endParaRPr lang="es-E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6550392" y="3245375"/>
            <a:ext cx="2395078" cy="9694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4FB3BD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098039" y="2661181"/>
            <a:ext cx="1271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4">
                    <a:lumMod val="75000"/>
                  </a:schemeClr>
                </a:solidFill>
              </a:rPr>
              <a:t>50% Utilidad</a:t>
            </a:r>
            <a:endParaRPr lang="es-E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40875" y="69197"/>
            <a:ext cx="3627103" cy="537283"/>
          </a:xfrm>
          <a:prstGeom prst="rect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Raleway" charset="0"/>
                <a:cs typeface="Arial" panose="020B0604020202020204" pitchFamily="34" charset="0"/>
              </a:rPr>
              <a:t>Capital Requerido</a:t>
            </a:r>
            <a:endParaRPr lang="es-MX" sz="20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Raleway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7358" r="6338" b="12567"/>
          <a:stretch/>
        </p:blipFill>
        <p:spPr bwMode="auto">
          <a:xfrm>
            <a:off x="8100392" y="215874"/>
            <a:ext cx="779458" cy="781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996221"/>
              </p:ext>
            </p:extLst>
          </p:nvPr>
        </p:nvGraphicFramePr>
        <p:xfrm>
          <a:off x="1475656" y="1883030"/>
          <a:ext cx="3816425" cy="1696835"/>
        </p:xfrm>
        <a:graphic>
          <a:graphicData uri="http://schemas.openxmlformats.org/drawingml/2006/table">
            <a:tbl>
              <a:tblPr>
                <a:tableStyleId>{11D64EF2-706D-488E-89A5-4E3C05996AD9}</a:tableStyleId>
              </a:tblPr>
              <a:tblGrid>
                <a:gridCol w="2076293"/>
                <a:gridCol w="1740132"/>
              </a:tblGrid>
              <a:tr h="24240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Inversión Proyecto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 $           555,000.00 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</a:tr>
              <a:tr h="24240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VAN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 dirty="0" smtClean="0">
                          <a:effectLst/>
                        </a:rPr>
                        <a:t>    $         2,370,714.11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</a:tr>
              <a:tr h="24240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TIR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 dirty="0">
                          <a:effectLst/>
                        </a:rPr>
                        <a:t>192%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</a:tr>
              <a:tr h="24240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Tasa de descuento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15%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</a:tr>
              <a:tr h="24240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Punto de Equilibrio Anual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 $        1,301,760.00 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</a:tr>
              <a:tr h="24240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</a:rPr>
                        <a:t>Punto de Equilibrio Mensual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 $           108,480.00 </a:t>
                      </a:r>
                      <a:endParaRPr lang="es-ES" sz="11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7202" marR="7202" marT="7202" marB="0" anchor="b"/>
                </a:tc>
              </a:tr>
              <a:tr h="242405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2" marR="7202" marT="72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u="none" strike="noStrike" dirty="0">
                          <a:effectLst/>
                        </a:rPr>
                        <a:t> 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2" marR="7202" marT="7202" marB="0" anchor="b"/>
                </a:tc>
              </a:tr>
            </a:tbl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5868144" y="2944696"/>
            <a:ext cx="233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Proyecciones Sin IVA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444904" y="1501502"/>
            <a:ext cx="201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Inversión Con IVA</a:t>
            </a:r>
            <a:endParaRPr lang="es-ES" b="1" dirty="0"/>
          </a:p>
        </p:txBody>
      </p:sp>
      <p:sp>
        <p:nvSpPr>
          <p:cNvPr id="12" name="11 Cerrar llave"/>
          <p:cNvSpPr/>
          <p:nvPr/>
        </p:nvSpPr>
        <p:spPr>
          <a:xfrm>
            <a:off x="5441299" y="2836685"/>
            <a:ext cx="307178" cy="523801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89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uricio Franco\Downloads\13052670_10206025232245341_72236758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7604"/>
            <a:ext cx="2448272" cy="43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uricio Franco\Downloads\13054403_10154125065260477_1492840780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0" y="1852571"/>
            <a:ext cx="1793805" cy="10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uricio Franco\Downloads\13016713_10154125057965477_178936742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12" y="2962211"/>
            <a:ext cx="3490714" cy="196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auricio Franco\Downloads\13016713_10154125057835477_787354135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9" y="696455"/>
            <a:ext cx="2282769" cy="405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Mauricio Franco\Downloads\13016749_10206025353048361_141524110_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69" y="414741"/>
            <a:ext cx="1725631" cy="12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Mauricio Franco\Downloads\13016745_10206025353448371_1313831590_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9" r="4383" b="16544"/>
          <a:stretch/>
        </p:blipFill>
        <p:spPr bwMode="auto">
          <a:xfrm>
            <a:off x="2519772" y="553258"/>
            <a:ext cx="1791352" cy="23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1883"/>
      </p:ext>
    </p:extLst>
  </p:cSld>
  <p:clrMapOvr>
    <a:masterClrMapping/>
  </p:clrMapOvr>
</p:sld>
</file>

<file path=ppt/theme/theme1.xml><?xml version="1.0" encoding="utf-8"?>
<a:theme xmlns:a="http://schemas.openxmlformats.org/drawingml/2006/main" name="Escal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</TotalTime>
  <Words>541</Words>
  <Application>Microsoft Office PowerPoint</Application>
  <PresentationFormat>Presentación en pantalla (16:9)</PresentationFormat>
  <Paragraphs>104</Paragraphs>
  <Slides>14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Eras Light ITC</vt:lpstr>
      <vt:lpstr>Karla</vt:lpstr>
      <vt:lpstr>Times New Roman</vt:lpstr>
      <vt:lpstr>Raleway</vt:lpstr>
      <vt:lpstr>Arial Unicode MS</vt:lpstr>
      <vt:lpstr>Calibri</vt:lpstr>
      <vt:lpstr>Escalus template</vt:lpstr>
      <vt:lpstr>Presentación de PowerPoint</vt:lpstr>
      <vt:lpstr>Datos Impactantes</vt:lpstr>
      <vt:lpstr>Impacto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Somos una empresa comprometida con el medio ambiente innovando y siendo líderes en desarrollo de productos sustentables incursionando en el mercado como pioneros en el desarrollo de materiales eficientes, eficaces y ecológicos</dc:title>
  <dc:creator>Mauricio franco</dc:creator>
  <cp:lastModifiedBy>Mauricio franco</cp:lastModifiedBy>
  <cp:revision>144</cp:revision>
  <dcterms:modified xsi:type="dcterms:W3CDTF">2016-04-19T02:02:01Z</dcterms:modified>
</cp:coreProperties>
</file>